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6" r:id="rId11"/>
    <p:sldId id="263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503030501040103" pitchFamily="34" charset="0"/>
      <p:regular r:id="rId22"/>
    </p:embeddedFont>
    <p:embeddedFont>
      <p:font typeface="Canva Sans Bold" panose="020B0803030501040103" pitchFamily="34" charset="0"/>
      <p:regular r:id="rId23"/>
      <p:bold r:id="rId24"/>
    </p:embeddedFont>
    <p:embeddedFont>
      <p:font typeface="Canva Sans Italics" panose="020B0503030501040103" pitchFamily="34" charset="0"/>
      <p:regular r:id="rId25"/>
      <p:italic r:id="rId26"/>
    </p:embeddedFont>
    <p:embeddedFont>
      <p:font typeface="Chunk Five" pitchFamily="2" charset="0"/>
      <p:regular r:id="rId27"/>
    </p:embeddedFont>
    <p:embeddedFont>
      <p:font typeface="Glacial Indifference" pitchFamily="2" charset="0"/>
      <p:regular r:id="rId28"/>
    </p:embeddedFont>
    <p:embeddedFont>
      <p:font typeface="Glacial Indifference Bold" pitchFamily="2" charset="0"/>
      <p:regular r:id="rId29"/>
      <p:bold r:id="rId30"/>
    </p:embeddedFont>
    <p:embeddedFont>
      <p:font typeface="League Gothic" pitchFamily="2" charset="77"/>
      <p:regular r:id="rId31"/>
    </p:embeddedFont>
    <p:embeddedFont>
      <p:font typeface="Open Sans 1" pitchFamily="2" charset="0"/>
      <p:regular r:id="rId32"/>
    </p:embeddedFont>
    <p:embeddedFont>
      <p:font typeface="Open Sans 1 Bold" pitchFamily="2" charset="0"/>
      <p:regular r:id="rId33"/>
      <p:bold r:id="rId34"/>
    </p:embeddedFont>
    <p:embeddedFont>
      <p:font typeface="Open Sans 2" panose="020B0606030504020204" pitchFamily="34" charset="0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59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4" autoAdjust="0"/>
    <p:restoredTop sz="94748" autoAdjust="0"/>
  </p:normalViewPr>
  <p:slideViewPr>
    <p:cSldViewPr>
      <p:cViewPr varScale="1">
        <p:scale>
          <a:sx n="62" d="100"/>
          <a:sy n="62" d="100"/>
        </p:scale>
        <p:origin x="224" y="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3E52A-4EE4-4641-ACD8-5E3A93E4B24A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1CF46-AF21-EE48-87C1-804912124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2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1CF46-AF21-EE48-87C1-804912124B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6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1CF46-AF21-EE48-87C1-804912124B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0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48.png"/><Relationship Id="rId7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0.png"/><Relationship Id="rId10" Type="http://schemas.openxmlformats.org/officeDocument/2006/relationships/image" Target="../media/image30.svg"/><Relationship Id="rId4" Type="http://schemas.openxmlformats.org/officeDocument/2006/relationships/image" Target="../media/image49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svg"/><Relationship Id="rId18" Type="http://schemas.openxmlformats.org/officeDocument/2006/relationships/hyperlink" Target="mailto:j.barrattheitman@ufl.edu" TargetMode="External"/><Relationship Id="rId3" Type="http://schemas.openxmlformats.org/officeDocument/2006/relationships/image" Target="../media/image55.jpeg"/><Relationship Id="rId7" Type="http://schemas.openxmlformats.org/officeDocument/2006/relationships/image" Target="../media/image59.svg"/><Relationship Id="rId12" Type="http://schemas.openxmlformats.org/officeDocument/2006/relationships/image" Target="../media/image62.png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3.svg"/><Relationship Id="rId5" Type="http://schemas.openxmlformats.org/officeDocument/2006/relationships/image" Target="../media/image57.svg"/><Relationship Id="rId15" Type="http://schemas.openxmlformats.org/officeDocument/2006/relationships/image" Target="../media/image65.svg"/><Relationship Id="rId10" Type="http://schemas.openxmlformats.org/officeDocument/2006/relationships/image" Target="../media/image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9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6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35978" cy="10287000"/>
            <a:chOff x="0" y="0"/>
            <a:chExt cx="1853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97" cy="2709333"/>
            </a:xfrm>
            <a:custGeom>
              <a:avLst/>
              <a:gdLst/>
              <a:ahLst/>
              <a:cxnLst/>
              <a:rect l="l" t="t" r="r" b="b"/>
              <a:pathLst>
                <a:path w="1853097" h="2709333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7002883" cy="8229600"/>
          </a:xfrm>
          <a:custGeom>
            <a:avLst/>
            <a:gdLst/>
            <a:ahLst/>
            <a:cxnLst/>
            <a:rect l="l" t="t" r="r" b="b"/>
            <a:pathLst>
              <a:path w="7002883" h="8229600">
                <a:moveTo>
                  <a:pt x="0" y="0"/>
                </a:moveTo>
                <a:lnTo>
                  <a:pt x="7002883" y="0"/>
                </a:lnTo>
                <a:lnTo>
                  <a:pt x="7002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41" t="-26434" r="-139473" b="-144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0576" y="5829431"/>
            <a:ext cx="3309565" cy="3428869"/>
          </a:xfrm>
          <a:custGeom>
            <a:avLst/>
            <a:gdLst/>
            <a:ahLst/>
            <a:cxnLst/>
            <a:rect l="l" t="t" r="r" b="b"/>
            <a:pathLst>
              <a:path w="3309565" h="3428869">
                <a:moveTo>
                  <a:pt x="0" y="0"/>
                </a:moveTo>
                <a:lnTo>
                  <a:pt x="3309566" y="0"/>
                </a:lnTo>
                <a:lnTo>
                  <a:pt x="3309566" y="3428869"/>
                </a:lnTo>
                <a:lnTo>
                  <a:pt x="0" y="3428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575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89142" y="7019561"/>
            <a:ext cx="2660103" cy="2685842"/>
          </a:xfrm>
          <a:custGeom>
            <a:avLst/>
            <a:gdLst/>
            <a:ahLst/>
            <a:cxnLst/>
            <a:rect l="l" t="t" r="r" b="b"/>
            <a:pathLst>
              <a:path w="2660103" h="2685842">
                <a:moveTo>
                  <a:pt x="0" y="0"/>
                </a:moveTo>
                <a:lnTo>
                  <a:pt x="2660103" y="0"/>
                </a:lnTo>
                <a:lnTo>
                  <a:pt x="2660103" y="2685842"/>
                </a:lnTo>
                <a:lnTo>
                  <a:pt x="0" y="2685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90731">
            <a:off x="15520693" y="2713576"/>
            <a:ext cx="2462823" cy="1296223"/>
          </a:xfrm>
          <a:custGeom>
            <a:avLst/>
            <a:gdLst/>
            <a:ahLst/>
            <a:cxnLst/>
            <a:rect l="l" t="t" r="r" b="b"/>
            <a:pathLst>
              <a:path w="2462823" h="1296223">
                <a:moveTo>
                  <a:pt x="0" y="0"/>
                </a:moveTo>
                <a:lnTo>
                  <a:pt x="2462823" y="0"/>
                </a:lnTo>
                <a:lnTo>
                  <a:pt x="2462823" y="1296222"/>
                </a:lnTo>
                <a:lnTo>
                  <a:pt x="0" y="12962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78372">
            <a:off x="8499698" y="596712"/>
            <a:ext cx="3448231" cy="1252563"/>
          </a:xfrm>
          <a:custGeom>
            <a:avLst/>
            <a:gdLst/>
            <a:ahLst/>
            <a:cxnLst/>
            <a:rect l="l" t="t" r="r" b="b"/>
            <a:pathLst>
              <a:path w="3448231" h="1252563">
                <a:moveTo>
                  <a:pt x="0" y="0"/>
                </a:moveTo>
                <a:lnTo>
                  <a:pt x="3448231" y="0"/>
                </a:lnTo>
                <a:lnTo>
                  <a:pt x="3448231" y="1252563"/>
                </a:lnTo>
                <a:lnTo>
                  <a:pt x="0" y="1252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690157" y="6416210"/>
            <a:ext cx="8662146" cy="106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Jackson Barratt Heitmann</a:t>
            </a:r>
            <a:r>
              <a:rPr lang="en-US" sz="2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Brittany M. Mason, and Corey T. Callaghan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Fort Lauderdale Research Center, University of Florida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90157" y="1930957"/>
            <a:ext cx="9025221" cy="424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Contributions of geographically isolated wetlands to </a:t>
            </a:r>
            <a:r>
              <a:rPr lang="en-US" sz="7499">
                <a:solidFill>
                  <a:srgbClr val="4285F4"/>
                </a:solidFill>
                <a:latin typeface="League Gothic"/>
                <a:ea typeface="League Gothic"/>
                <a:cs typeface="League Gothic"/>
                <a:sym typeface="League Gothic"/>
              </a:rPr>
              <a:t>bird biodiversity</a:t>
            </a:r>
            <a:r>
              <a:rPr lang="en-US" sz="74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 across the conterminous United States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ECBFE0-841A-1C04-1649-13C04BA4ED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157" y="7982184"/>
            <a:ext cx="3882843" cy="1281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35978" cy="10287000"/>
            <a:chOff x="0" y="0"/>
            <a:chExt cx="1853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97" cy="2709333"/>
            </a:xfrm>
            <a:custGeom>
              <a:avLst/>
              <a:gdLst/>
              <a:ahLst/>
              <a:cxnLst/>
              <a:rect l="l" t="t" r="r" b="b"/>
              <a:pathLst>
                <a:path w="1853097" h="2709333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8547" y="1028700"/>
            <a:ext cx="8455453" cy="8720376"/>
          </a:xfrm>
          <a:custGeom>
            <a:avLst/>
            <a:gdLst/>
            <a:ahLst/>
            <a:cxnLst/>
            <a:rect l="l" t="t" r="r" b="b"/>
            <a:pathLst>
              <a:path w="8455453" h="8720376">
                <a:moveTo>
                  <a:pt x="0" y="0"/>
                </a:moveTo>
                <a:lnTo>
                  <a:pt x="8455453" y="0"/>
                </a:lnTo>
                <a:lnTo>
                  <a:pt x="8455453" y="8720376"/>
                </a:lnTo>
                <a:lnTo>
                  <a:pt x="0" y="8720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15669">
            <a:off x="7272463" y="6832745"/>
            <a:ext cx="3726148" cy="1961131"/>
          </a:xfrm>
          <a:custGeom>
            <a:avLst/>
            <a:gdLst/>
            <a:ahLst/>
            <a:cxnLst/>
            <a:rect l="l" t="t" r="r" b="b"/>
            <a:pathLst>
              <a:path w="3726148" h="1961131">
                <a:moveTo>
                  <a:pt x="0" y="0"/>
                </a:moveTo>
                <a:lnTo>
                  <a:pt x="3726148" y="0"/>
                </a:lnTo>
                <a:lnTo>
                  <a:pt x="3726148" y="1961130"/>
                </a:lnTo>
                <a:lnTo>
                  <a:pt x="0" y="1961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393901" y="4013172"/>
            <a:ext cx="7126687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All species respond negatively to built land area, at multiple scales.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Aquatic species richness responds positively to water and grassland cover locally, heterogeneity in landscape.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u="none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Terrestrial species richness positively associated with grassland and flooded vegetation cover.</a:t>
            </a:r>
          </a:p>
          <a:p>
            <a:pPr algn="l">
              <a:lnSpc>
                <a:spcPts val="3919"/>
              </a:lnSpc>
            </a:pPr>
            <a:endParaRPr lang="en-US" sz="2799" u="none" dirty="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93901" y="839498"/>
            <a:ext cx="7344322" cy="281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Objective 2 (cont.): Land cover impacts functional group richness differently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49F24-2723-7DF2-1199-1F5357C368E1}"/>
              </a:ext>
            </a:extLst>
          </p:cNvPr>
          <p:cNvGrpSpPr/>
          <p:nvPr/>
        </p:nvGrpSpPr>
        <p:grpSpPr>
          <a:xfrm>
            <a:off x="688547" y="1409700"/>
            <a:ext cx="8415979" cy="5638800"/>
            <a:chOff x="688547" y="1409700"/>
            <a:chExt cx="8415979" cy="56388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56E8EC-9500-AB90-718E-9F8410E12F3B}"/>
                </a:ext>
              </a:extLst>
            </p:cNvPr>
            <p:cNvSpPr/>
            <p:nvPr/>
          </p:nvSpPr>
          <p:spPr>
            <a:xfrm>
              <a:off x="688547" y="1409700"/>
              <a:ext cx="4188253" cy="28194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BBCEC2-3C4E-6C99-C60E-AB90D4CB3977}"/>
                </a:ext>
              </a:extLst>
            </p:cNvPr>
            <p:cNvSpPr/>
            <p:nvPr/>
          </p:nvSpPr>
          <p:spPr>
            <a:xfrm>
              <a:off x="688547" y="4229100"/>
              <a:ext cx="4188253" cy="28194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78DC9E-E868-09AB-9BDC-FC440CAAC35D}"/>
                </a:ext>
              </a:extLst>
            </p:cNvPr>
            <p:cNvSpPr/>
            <p:nvPr/>
          </p:nvSpPr>
          <p:spPr>
            <a:xfrm>
              <a:off x="4916273" y="4221145"/>
              <a:ext cx="4188253" cy="28194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0362292F-A394-7200-F2EB-503C9D7230D7}"/>
              </a:ext>
            </a:extLst>
          </p:cNvPr>
          <p:cNvSpPr txBox="1"/>
          <p:nvPr/>
        </p:nvSpPr>
        <p:spPr>
          <a:xfrm>
            <a:off x="10393901" y="9361537"/>
            <a:ext cx="7344322" cy="467757"/>
          </a:xfrm>
          <a:prstGeom prst="rect">
            <a:avLst/>
          </a:prstGeom>
          <a:solidFill>
            <a:srgbClr val="FFDE59"/>
          </a:solidFill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en-US" sz="2799" dirty="0">
                <a:latin typeface="Open Sans 1"/>
                <a:ea typeface="Open Sans 1"/>
                <a:cs typeface="Open Sans 1"/>
                <a:sym typeface="Open Sans 1"/>
              </a:rPr>
              <a:t>Tell me about the </a:t>
            </a:r>
            <a:r>
              <a:rPr lang="en-US" sz="2799" b="1" dirty="0">
                <a:latin typeface="Open Sans 1"/>
                <a:ea typeface="Open Sans 1"/>
                <a:cs typeface="Open Sans 1"/>
                <a:sym typeface="Open Sans 1"/>
              </a:rPr>
              <a:t>species</a:t>
            </a:r>
            <a:r>
              <a:rPr lang="en-US" sz="2799" dirty="0"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799" b="1" dirty="0">
                <a:latin typeface="Open Sans 1"/>
                <a:ea typeface="Open Sans 1"/>
                <a:cs typeface="Open Sans 1"/>
                <a:sym typeface="Open Sans 1"/>
              </a:rPr>
              <a:t>turnover</a:t>
            </a:r>
            <a:r>
              <a:rPr lang="en-US" sz="2799" dirty="0">
                <a:latin typeface="Open Sans 1"/>
                <a:ea typeface="Open Sans 1"/>
                <a:cs typeface="Open Sans 1"/>
                <a:sym typeface="Open Sans 1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623692"/>
            <a:ext cx="18288000" cy="1663308"/>
            <a:chOff x="0" y="0"/>
            <a:chExt cx="4816593" cy="4380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38073"/>
            </a:xfrm>
            <a:custGeom>
              <a:avLst/>
              <a:gdLst/>
              <a:ahLst/>
              <a:cxnLst/>
              <a:rect l="l" t="t" r="r" b="b"/>
              <a:pathLst>
                <a:path w="4816592" h="438073">
                  <a:moveTo>
                    <a:pt x="0" y="0"/>
                  </a:moveTo>
                  <a:lnTo>
                    <a:pt x="4816592" y="0"/>
                  </a:lnTo>
                  <a:lnTo>
                    <a:pt x="4816592" y="438073"/>
                  </a:lnTo>
                  <a:lnTo>
                    <a:pt x="0" y="43807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50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67728" y="274537"/>
            <a:ext cx="13646104" cy="8349155"/>
          </a:xfrm>
          <a:custGeom>
            <a:avLst/>
            <a:gdLst/>
            <a:ahLst/>
            <a:cxnLst/>
            <a:rect l="l" t="t" r="r" b="b"/>
            <a:pathLst>
              <a:path w="13646104" h="8349155">
                <a:moveTo>
                  <a:pt x="0" y="0"/>
                </a:moveTo>
                <a:lnTo>
                  <a:pt x="13646105" y="0"/>
                </a:lnTo>
                <a:lnTo>
                  <a:pt x="13646105" y="8349155"/>
                </a:lnTo>
                <a:lnTo>
                  <a:pt x="0" y="8349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36" t="-19183" r="-4253" b="-516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4" y="8876849"/>
            <a:ext cx="18288000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Map of all </a:t>
            </a:r>
            <a:r>
              <a:rPr lang="en-US" sz="3399" i="1" dirty="0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n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=207 isolated wetlands by EPA Level I ecoregion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F8D56-0E25-BCAA-5DEA-CBC2675BCD70}"/>
              </a:ext>
            </a:extLst>
          </p:cNvPr>
          <p:cNvSpPr txBox="1"/>
          <p:nvPr/>
        </p:nvSpPr>
        <p:spPr>
          <a:xfrm>
            <a:off x="2133600" y="9715500"/>
            <a:ext cx="14554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Are there changes in the bird community within wetlands, between them, or between ecoregions?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1900" y="0"/>
            <a:ext cx="8056100" cy="10287000"/>
            <a:chOff x="0" y="0"/>
            <a:chExt cx="212177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21771" cy="2709333"/>
            </a:xfrm>
            <a:custGeom>
              <a:avLst/>
              <a:gdLst/>
              <a:ahLst/>
              <a:cxnLst/>
              <a:rect l="l" t="t" r="r" b="b"/>
              <a:pathLst>
                <a:path w="2121771" h="2709333">
                  <a:moveTo>
                    <a:pt x="0" y="0"/>
                  </a:moveTo>
                  <a:lnTo>
                    <a:pt x="2121771" y="0"/>
                  </a:lnTo>
                  <a:lnTo>
                    <a:pt x="21217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121771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07891" y="706128"/>
            <a:ext cx="4949241" cy="3297432"/>
          </a:xfrm>
          <a:custGeom>
            <a:avLst/>
            <a:gdLst/>
            <a:ahLst/>
            <a:cxnLst/>
            <a:rect l="l" t="t" r="r" b="b"/>
            <a:pathLst>
              <a:path w="4949241" h="3297432">
                <a:moveTo>
                  <a:pt x="0" y="0"/>
                </a:moveTo>
                <a:lnTo>
                  <a:pt x="4949240" y="0"/>
                </a:lnTo>
                <a:lnTo>
                  <a:pt x="4949240" y="3297431"/>
                </a:lnTo>
                <a:lnTo>
                  <a:pt x="0" y="3297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306" y="706128"/>
            <a:ext cx="4780816" cy="3185219"/>
          </a:xfrm>
          <a:custGeom>
            <a:avLst/>
            <a:gdLst/>
            <a:ahLst/>
            <a:cxnLst/>
            <a:rect l="l" t="t" r="r" b="b"/>
            <a:pathLst>
              <a:path w="4780816" h="3185219">
                <a:moveTo>
                  <a:pt x="0" y="0"/>
                </a:moveTo>
                <a:lnTo>
                  <a:pt x="4780816" y="0"/>
                </a:lnTo>
                <a:lnTo>
                  <a:pt x="4780816" y="3185218"/>
                </a:lnTo>
                <a:lnTo>
                  <a:pt x="0" y="3185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4652904"/>
            <a:ext cx="10231900" cy="5115950"/>
          </a:xfrm>
          <a:custGeom>
            <a:avLst/>
            <a:gdLst/>
            <a:ahLst/>
            <a:cxnLst/>
            <a:rect l="l" t="t" r="r" b="b"/>
            <a:pathLst>
              <a:path w="10231900" h="5115950">
                <a:moveTo>
                  <a:pt x="0" y="0"/>
                </a:moveTo>
                <a:lnTo>
                  <a:pt x="10231900" y="0"/>
                </a:lnTo>
                <a:lnTo>
                  <a:pt x="10231900" y="5115950"/>
                </a:lnTo>
                <a:lnTo>
                  <a:pt x="0" y="5115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648096">
            <a:off x="8751012" y="7299757"/>
            <a:ext cx="2639688" cy="1823094"/>
          </a:xfrm>
          <a:custGeom>
            <a:avLst/>
            <a:gdLst/>
            <a:ahLst/>
            <a:cxnLst/>
            <a:rect l="l" t="t" r="r" b="b"/>
            <a:pathLst>
              <a:path w="2639688" h="1823094">
                <a:moveTo>
                  <a:pt x="0" y="0"/>
                </a:moveTo>
                <a:lnTo>
                  <a:pt x="2639688" y="0"/>
                </a:lnTo>
                <a:lnTo>
                  <a:pt x="2639688" y="1823093"/>
                </a:lnTo>
                <a:lnTo>
                  <a:pt x="0" y="18230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6" b="89063" l="3237" r="95324">
                          <a14:foregroundMark x1="55567" y1="31609" x2="47482" y2="18229"/>
                          <a14:foregroundMark x1="56898" y1="30223" x2="44964" y2="15104"/>
                          <a14:foregroundMark x1="44964" y1="15104" x2="26978" y2="9896"/>
                          <a14:foregroundMark x1="26978" y1="9896" x2="15392" y2="18284"/>
                          <a14:foregroundMark x1="4240" y1="54987" x2="9882" y2="71324"/>
                          <a14:foregroundMark x1="1959" y1="48381" x2="2017" y2="48548"/>
                          <a14:foregroundMark x1="13071" y1="74192" x2="26259" y2="84375"/>
                          <a14:foregroundMark x1="26259" y1="84375" x2="44604" y2="80729"/>
                          <a14:foregroundMark x1="44604" y1="80729" x2="57859" y2="64417"/>
                          <a14:foregroundMark x1="85101" y1="45117" x2="83239" y2="44322"/>
                          <a14:foregroundMark x1="47482" y1="38021" x2="47842" y2="35938"/>
                          <a14:foregroundMark x1="14029" y1="75521" x2="24460" y2="54167"/>
                          <a14:foregroundMark x1="24460" y1="54167" x2="43525" y2="52604"/>
                          <a14:foregroundMark x1="43525" y1="52604" x2="43885" y2="79167"/>
                          <a14:foregroundMark x1="43885" y1="79167" x2="25540" y2="82292"/>
                          <a14:foregroundMark x1="25540" y1="82292" x2="15827" y2="74479"/>
                          <a14:foregroundMark x1="55755" y1="49479" x2="38849" y2="40104"/>
                          <a14:foregroundMark x1="38849" y1="40104" x2="43165" y2="66146"/>
                          <a14:foregroundMark x1="43165" y1="66146" x2="55036" y2="50000"/>
                          <a14:foregroundMark x1="4219" y1="54992" x2="9786" y2="71478"/>
                          <a14:foregroundMark x1="10837" y1="69791" x2="9475" y2="44893"/>
                          <a14:foregroundMark x1="41367" y1="66667" x2="24101" y2="58854"/>
                          <a14:foregroundMark x1="24101" y1="58854" x2="31655" y2="82813"/>
                          <a14:foregroundMark x1="31655" y1="82813" x2="41007" y2="63542"/>
                          <a14:foregroundMark x1="44964" y1="43229" x2="43885" y2="42708"/>
                          <a14:foregroundMark x1="51439" y1="46354" x2="51079" y2="46875"/>
                          <a14:foregroundMark x1="47482" y1="43229" x2="49281" y2="44271"/>
                          <a14:foregroundMark x1="41007" y1="46354" x2="43885" y2="49479"/>
                          <a14:foregroundMark x1="3237" y1="45313" x2="3237" y2="45313"/>
                          <a14:foregroundMark x1="3597" y1="39583" x2="3597" y2="39583"/>
                          <a14:foregroundMark x1="4676" y1="38021" x2="4676" y2="38021"/>
                          <a14:foregroundMark x1="5036" y1="34896" x2="5036" y2="34896"/>
                          <a14:foregroundMark x1="6475" y1="31771" x2="6475" y2="31771"/>
                          <a14:foregroundMark x1="5755" y1="33333" x2="5755" y2="33333"/>
                          <a14:foregroundMark x1="5396" y1="33854" x2="5396" y2="33854"/>
                          <a14:foregroundMark x1="5396" y1="34896" x2="5036" y2="35938"/>
                          <a14:foregroundMark x1="4317" y1="37500" x2="4317" y2="37500"/>
                          <a14:foregroundMark x1="3957" y1="39583" x2="3957" y2="39583"/>
                          <a14:foregroundMark x1="3597" y1="41146" x2="3597" y2="41146"/>
                          <a14:foregroundMark x1="3597" y1="44271" x2="3597" y2="44271"/>
                          <a14:foregroundMark x1="3597" y1="48438" x2="3597" y2="48438"/>
                          <a14:foregroundMark x1="4317" y1="48958" x2="4317" y2="48958"/>
                          <a14:foregroundMark x1="4317" y1="51042" x2="4317" y2="51042"/>
                          <a14:foregroundMark x1="4317" y1="52083" x2="4317" y2="52083"/>
                          <a14:foregroundMark x1="3957" y1="52604" x2="3957" y2="52604"/>
                          <a14:foregroundMark x1="3957" y1="52604" x2="3957" y2="52604"/>
                          <a14:foregroundMark x1="4676" y1="46875" x2="4676" y2="46875"/>
                          <a14:foregroundMark x1="4676" y1="46354" x2="4676" y2="46354"/>
                          <a14:foregroundMark x1="4317" y1="45313" x2="4317" y2="45313"/>
                          <a14:foregroundMark x1="4317" y1="44792" x2="4317" y2="44792"/>
                          <a14:foregroundMark x1="4317" y1="43229" x2="4317" y2="43229"/>
                          <a14:foregroundMark x1="4676" y1="42188" x2="4676" y2="42188"/>
                          <a14:foregroundMark x1="4676" y1="41667" x2="4676" y2="41667"/>
                          <a14:foregroundMark x1="5036" y1="40625" x2="5036" y2="40625"/>
                          <a14:foregroundMark x1="5036" y1="39583" x2="5036" y2="39583"/>
                          <a14:foregroundMark x1="5036" y1="39063" x2="5036" y2="39063"/>
                          <a14:foregroundMark x1="5396" y1="38021" x2="5396" y2="38021"/>
                          <a14:foregroundMark x1="6115" y1="36458" x2="6115" y2="36458"/>
                          <a14:foregroundMark x1="6115" y1="35417" x2="6115" y2="35417"/>
                          <a14:foregroundMark x1="6835" y1="33333" x2="5755" y2="37500"/>
                          <a14:foregroundMark x1="7194" y1="32813" x2="4676" y2="46354"/>
                          <a14:backgroundMark x1="59712" y1="63021" x2="59712" y2="63021"/>
                          <a14:backgroundMark x1="68705" y1="60417" x2="68705" y2="60417"/>
                          <a14:backgroundMark x1="70863" y1="56771" x2="70863" y2="56771"/>
                          <a14:backgroundMark x1="76619" y1="56771" x2="60791" y2="63542"/>
                          <a14:backgroundMark x1="93165" y1="50521" x2="76619" y2="56771"/>
                          <a14:backgroundMark x1="57914" y1="29167" x2="60432" y2="33333"/>
                          <a14:backgroundMark x1="60432" y1="34375" x2="83813" y2="43229"/>
                          <a14:backgroundMark x1="96763" y1="48438" x2="93165" y2="50521"/>
                          <a14:backgroundMark x1="61151" y1="61458" x2="59353" y2="65625"/>
                          <a14:backgroundMark x1="12230" y1="15104" x2="3237" y2="30729"/>
                          <a14:backgroundMark x1="2799" y1="46875" x2="2518" y2="48438"/>
                          <a14:backgroundMark x1="2892" y1="46354" x2="2799" y2="46875"/>
                          <a14:backgroundMark x1="3006" y1="45718" x2="2892" y2="46354"/>
                          <a14:backgroundMark x1="5510" y1="31771" x2="5443" y2="32145"/>
                          <a14:backgroundMark x1="7194" y1="22396" x2="5510" y2="31771"/>
                          <a14:backgroundMark x1="2960" y1="52604" x2="3237" y2="55208"/>
                          <a14:backgroundMark x1="2905" y1="52083" x2="2960" y2="52604"/>
                          <a14:backgroundMark x1="2794" y1="51042" x2="2905" y2="52083"/>
                          <a14:backgroundMark x1="2573" y1="48958" x2="2794" y2="51042"/>
                          <a14:backgroundMark x1="2518" y1="48438" x2="2573" y2="48958"/>
                          <a14:backgroundMark x1="1529" y1="46875" x2="1799" y2="48438"/>
                          <a14:backgroundMark x1="1439" y1="46354" x2="1529" y2="46875"/>
                          <a14:backgroundMark x1="1259" y1="45313" x2="1439" y2="46354"/>
                          <a14:backgroundMark x1="1211" y1="45034" x2="1259" y2="45313"/>
                          <a14:backgroundMark x1="7914" y1="74479" x2="10072" y2="76042"/>
                          <a14:backgroundMark x1="8633" y1="74479" x2="10791" y2="770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587789" y="1374279"/>
            <a:ext cx="7344322" cy="281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Objective 3: β-diversity is consistent across spatial scales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96606" y="4595754"/>
            <a:ext cx="7126687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βS values were quite high across all sampling scales, and βC values were generally low. 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Species turnover (β) is not due to aggregation changes, but rather random sampling (i.e., changes in abundance of species and in the identify of rare species).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14114" y="163838"/>
            <a:ext cx="1191086" cy="297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Wetland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90988" y="163838"/>
            <a:ext cx="1427923" cy="297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Continental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57153" y="4165483"/>
            <a:ext cx="1462647" cy="300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Ecoregion</a:t>
            </a:r>
          </a:p>
        </p:txBody>
      </p:sp>
      <p:grpSp>
        <p:nvGrpSpPr>
          <p:cNvPr id="43" name="Group 202">
            <a:extLst>
              <a:ext uri="{FF2B5EF4-FFF2-40B4-BE49-F238E27FC236}">
                <a16:creationId xmlns:a16="http://schemas.microsoft.com/office/drawing/2014/main" id="{27F9057F-BD98-1EFA-593C-E7AC8F9330C3}"/>
              </a:ext>
            </a:extLst>
          </p:cNvPr>
          <p:cNvGrpSpPr/>
          <p:nvPr/>
        </p:nvGrpSpPr>
        <p:grpSpPr>
          <a:xfrm>
            <a:off x="3324436" y="867289"/>
            <a:ext cx="1191087" cy="1013980"/>
            <a:chOff x="0" y="0"/>
            <a:chExt cx="2405729" cy="2262997"/>
          </a:xfrm>
        </p:grpSpPr>
        <p:grpSp>
          <p:nvGrpSpPr>
            <p:cNvPr id="44" name="Group 203">
              <a:extLst>
                <a:ext uri="{FF2B5EF4-FFF2-40B4-BE49-F238E27FC236}">
                  <a16:creationId xmlns:a16="http://schemas.microsoft.com/office/drawing/2014/main" id="{AC0B5944-A0A5-AFAC-CE87-072E6815D445}"/>
                </a:ext>
              </a:extLst>
            </p:cNvPr>
            <p:cNvGrpSpPr/>
            <p:nvPr/>
          </p:nvGrpSpPr>
          <p:grpSpPr>
            <a:xfrm>
              <a:off x="814985" y="807426"/>
              <a:ext cx="821517" cy="821517"/>
              <a:chOff x="0" y="0"/>
              <a:chExt cx="812800" cy="812800"/>
            </a:xfrm>
          </p:grpSpPr>
          <p:sp>
            <p:nvSpPr>
              <p:cNvPr id="70" name="Freeform 204">
                <a:extLst>
                  <a:ext uri="{FF2B5EF4-FFF2-40B4-BE49-F238E27FC236}">
                    <a16:creationId xmlns:a16="http://schemas.microsoft.com/office/drawing/2014/main" id="{BD74A76C-9CD5-0193-B15C-AB9142C3DC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71" name="TextBox 205">
                <a:extLst>
                  <a:ext uri="{FF2B5EF4-FFF2-40B4-BE49-F238E27FC236}">
                    <a16:creationId xmlns:a16="http://schemas.microsoft.com/office/drawing/2014/main" id="{26E1504D-8107-5110-BA35-1B068DDB8B85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45" name="Group 206">
              <a:extLst>
                <a:ext uri="{FF2B5EF4-FFF2-40B4-BE49-F238E27FC236}">
                  <a16:creationId xmlns:a16="http://schemas.microsoft.com/office/drawing/2014/main" id="{9FD48B4C-0426-64C4-E286-8E52ABC43435}"/>
                </a:ext>
              </a:extLst>
            </p:cNvPr>
            <p:cNvGrpSpPr/>
            <p:nvPr/>
          </p:nvGrpSpPr>
          <p:grpSpPr>
            <a:xfrm>
              <a:off x="761225" y="484061"/>
              <a:ext cx="744876" cy="744876"/>
              <a:chOff x="0" y="0"/>
              <a:chExt cx="812800" cy="812800"/>
            </a:xfrm>
          </p:grpSpPr>
          <p:sp>
            <p:nvSpPr>
              <p:cNvPr id="68" name="Freeform 207">
                <a:extLst>
                  <a:ext uri="{FF2B5EF4-FFF2-40B4-BE49-F238E27FC236}">
                    <a16:creationId xmlns:a16="http://schemas.microsoft.com/office/drawing/2014/main" id="{B6474348-98C4-359A-0DD0-CC3413ECA2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69" name="TextBox 208">
                <a:extLst>
                  <a:ext uri="{FF2B5EF4-FFF2-40B4-BE49-F238E27FC236}">
                    <a16:creationId xmlns:a16="http://schemas.microsoft.com/office/drawing/2014/main" id="{71E8659E-A89F-7DBE-06C4-407CF9F40A56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46" name="Group 209">
              <a:extLst>
                <a:ext uri="{FF2B5EF4-FFF2-40B4-BE49-F238E27FC236}">
                  <a16:creationId xmlns:a16="http://schemas.microsoft.com/office/drawing/2014/main" id="{5ECE9B32-B346-BC19-6DBF-2D2E424940D2}"/>
                </a:ext>
              </a:extLst>
            </p:cNvPr>
            <p:cNvGrpSpPr/>
            <p:nvPr/>
          </p:nvGrpSpPr>
          <p:grpSpPr>
            <a:xfrm>
              <a:off x="1053355" y="752290"/>
              <a:ext cx="744876" cy="744876"/>
              <a:chOff x="0" y="0"/>
              <a:chExt cx="812800" cy="812800"/>
            </a:xfrm>
          </p:grpSpPr>
          <p:sp>
            <p:nvSpPr>
              <p:cNvPr id="66" name="Freeform 210">
                <a:extLst>
                  <a:ext uri="{FF2B5EF4-FFF2-40B4-BE49-F238E27FC236}">
                    <a16:creationId xmlns:a16="http://schemas.microsoft.com/office/drawing/2014/main" id="{E4E30E24-1F02-472C-DB86-2B15B79DC46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67" name="TextBox 211">
                <a:extLst>
                  <a:ext uri="{FF2B5EF4-FFF2-40B4-BE49-F238E27FC236}">
                    <a16:creationId xmlns:a16="http://schemas.microsoft.com/office/drawing/2014/main" id="{89B2F60B-AE9B-290A-993E-0FC4B777868E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47" name="Group 212">
              <a:extLst>
                <a:ext uri="{FF2B5EF4-FFF2-40B4-BE49-F238E27FC236}">
                  <a16:creationId xmlns:a16="http://schemas.microsoft.com/office/drawing/2014/main" id="{2EBEDF96-5A76-19C5-2DAD-518BDEA89727}"/>
                </a:ext>
              </a:extLst>
            </p:cNvPr>
            <p:cNvGrpSpPr/>
            <p:nvPr/>
          </p:nvGrpSpPr>
          <p:grpSpPr>
            <a:xfrm>
              <a:off x="1053355" y="779356"/>
              <a:ext cx="690744" cy="690744"/>
              <a:chOff x="0" y="0"/>
              <a:chExt cx="812800" cy="812800"/>
            </a:xfrm>
          </p:grpSpPr>
          <p:sp>
            <p:nvSpPr>
              <p:cNvPr id="64" name="Freeform 213">
                <a:extLst>
                  <a:ext uri="{FF2B5EF4-FFF2-40B4-BE49-F238E27FC236}">
                    <a16:creationId xmlns:a16="http://schemas.microsoft.com/office/drawing/2014/main" id="{2C6EF825-54BF-07F0-5CB4-B79B3E7AF0C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65" name="TextBox 214">
                <a:extLst>
                  <a:ext uri="{FF2B5EF4-FFF2-40B4-BE49-F238E27FC236}">
                    <a16:creationId xmlns:a16="http://schemas.microsoft.com/office/drawing/2014/main" id="{B1F36A72-872A-B73B-20AE-883000A1FFA4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48" name="Group 215">
              <a:extLst>
                <a:ext uri="{FF2B5EF4-FFF2-40B4-BE49-F238E27FC236}">
                  <a16:creationId xmlns:a16="http://schemas.microsoft.com/office/drawing/2014/main" id="{DC70F93C-6433-02C1-48C8-DB72660C716C}"/>
                </a:ext>
              </a:extLst>
            </p:cNvPr>
            <p:cNvGrpSpPr/>
            <p:nvPr/>
          </p:nvGrpSpPr>
          <p:grpSpPr>
            <a:xfrm>
              <a:off x="814985" y="537749"/>
              <a:ext cx="637501" cy="637501"/>
              <a:chOff x="0" y="0"/>
              <a:chExt cx="812800" cy="812800"/>
            </a:xfrm>
          </p:grpSpPr>
          <p:sp>
            <p:nvSpPr>
              <p:cNvPr id="62" name="Freeform 216">
                <a:extLst>
                  <a:ext uri="{FF2B5EF4-FFF2-40B4-BE49-F238E27FC236}">
                    <a16:creationId xmlns:a16="http://schemas.microsoft.com/office/drawing/2014/main" id="{6FFB1286-6418-C40D-F849-10766F011FA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63" name="TextBox 217">
                <a:extLst>
                  <a:ext uri="{FF2B5EF4-FFF2-40B4-BE49-F238E27FC236}">
                    <a16:creationId xmlns:a16="http://schemas.microsoft.com/office/drawing/2014/main" id="{9D8B7744-3120-D930-6683-DC0F82BE4E36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49" name="Group 218">
              <a:extLst>
                <a:ext uri="{FF2B5EF4-FFF2-40B4-BE49-F238E27FC236}">
                  <a16:creationId xmlns:a16="http://schemas.microsoft.com/office/drawing/2014/main" id="{AAA335F3-0A98-789E-BE71-3DE391DA443B}"/>
                </a:ext>
              </a:extLst>
            </p:cNvPr>
            <p:cNvGrpSpPr/>
            <p:nvPr/>
          </p:nvGrpSpPr>
          <p:grpSpPr>
            <a:xfrm>
              <a:off x="880371" y="856499"/>
              <a:ext cx="690744" cy="690744"/>
              <a:chOff x="0" y="0"/>
              <a:chExt cx="812800" cy="812800"/>
            </a:xfrm>
          </p:grpSpPr>
          <p:sp>
            <p:nvSpPr>
              <p:cNvPr id="60" name="Freeform 219">
                <a:extLst>
                  <a:ext uri="{FF2B5EF4-FFF2-40B4-BE49-F238E27FC236}">
                    <a16:creationId xmlns:a16="http://schemas.microsoft.com/office/drawing/2014/main" id="{D78851E3-EADB-F214-0F32-06B298EF167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61" name="TextBox 220">
                <a:extLst>
                  <a:ext uri="{FF2B5EF4-FFF2-40B4-BE49-F238E27FC236}">
                    <a16:creationId xmlns:a16="http://schemas.microsoft.com/office/drawing/2014/main" id="{15518787-97A0-6D41-C2A8-89CF058D7B85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50" name="Group 221">
              <a:extLst>
                <a:ext uri="{FF2B5EF4-FFF2-40B4-BE49-F238E27FC236}">
                  <a16:creationId xmlns:a16="http://schemas.microsoft.com/office/drawing/2014/main" id="{477E0DC3-302B-52F3-EBBA-17B11DE0233C}"/>
                </a:ext>
              </a:extLst>
            </p:cNvPr>
            <p:cNvGrpSpPr/>
            <p:nvPr/>
          </p:nvGrpSpPr>
          <p:grpSpPr>
            <a:xfrm>
              <a:off x="921382" y="952881"/>
              <a:ext cx="530607" cy="530607"/>
              <a:chOff x="0" y="0"/>
              <a:chExt cx="812800" cy="812800"/>
            </a:xfrm>
          </p:grpSpPr>
          <p:sp>
            <p:nvSpPr>
              <p:cNvPr id="58" name="Freeform 222">
                <a:extLst>
                  <a:ext uri="{FF2B5EF4-FFF2-40B4-BE49-F238E27FC236}">
                    <a16:creationId xmlns:a16="http://schemas.microsoft.com/office/drawing/2014/main" id="{34378B5D-0A9C-030C-3728-715D5103D8E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59" name="TextBox 223">
                <a:extLst>
                  <a:ext uri="{FF2B5EF4-FFF2-40B4-BE49-F238E27FC236}">
                    <a16:creationId xmlns:a16="http://schemas.microsoft.com/office/drawing/2014/main" id="{8993BA58-368A-5320-8AC7-2CE359B5BC47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51" name="Group 224">
              <a:extLst>
                <a:ext uri="{FF2B5EF4-FFF2-40B4-BE49-F238E27FC236}">
                  <a16:creationId xmlns:a16="http://schemas.microsoft.com/office/drawing/2014/main" id="{5BC5ED31-2C16-D3D4-EB30-9D03AA2B0E0D}"/>
                </a:ext>
              </a:extLst>
            </p:cNvPr>
            <p:cNvGrpSpPr/>
            <p:nvPr/>
          </p:nvGrpSpPr>
          <p:grpSpPr>
            <a:xfrm>
              <a:off x="1160489" y="859424"/>
              <a:ext cx="530607" cy="530607"/>
              <a:chOff x="0" y="0"/>
              <a:chExt cx="812800" cy="812800"/>
            </a:xfrm>
          </p:grpSpPr>
          <p:sp>
            <p:nvSpPr>
              <p:cNvPr id="56" name="Freeform 225">
                <a:extLst>
                  <a:ext uri="{FF2B5EF4-FFF2-40B4-BE49-F238E27FC236}">
                    <a16:creationId xmlns:a16="http://schemas.microsoft.com/office/drawing/2014/main" id="{41F0B156-B206-76C2-3794-92847E27ACB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57" name="TextBox 226">
                <a:extLst>
                  <a:ext uri="{FF2B5EF4-FFF2-40B4-BE49-F238E27FC236}">
                    <a16:creationId xmlns:a16="http://schemas.microsoft.com/office/drawing/2014/main" id="{A47EDD58-5483-8D39-0F34-E0590F27C14E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52" name="Group 227">
              <a:extLst>
                <a:ext uri="{FF2B5EF4-FFF2-40B4-BE49-F238E27FC236}">
                  <a16:creationId xmlns:a16="http://schemas.microsoft.com/office/drawing/2014/main" id="{67A5EC06-877E-3E07-398C-686CCC0A3A35}"/>
                </a:ext>
              </a:extLst>
            </p:cNvPr>
            <p:cNvGrpSpPr/>
            <p:nvPr/>
          </p:nvGrpSpPr>
          <p:grpSpPr>
            <a:xfrm>
              <a:off x="868432" y="594120"/>
              <a:ext cx="530607" cy="530607"/>
              <a:chOff x="0" y="0"/>
              <a:chExt cx="812800" cy="812800"/>
            </a:xfrm>
          </p:grpSpPr>
          <p:sp>
            <p:nvSpPr>
              <p:cNvPr id="54" name="Freeform 228">
                <a:extLst>
                  <a:ext uri="{FF2B5EF4-FFF2-40B4-BE49-F238E27FC236}">
                    <a16:creationId xmlns:a16="http://schemas.microsoft.com/office/drawing/2014/main" id="{14BE7706-FA66-BA5B-6A87-22866A709B1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55" name="TextBox 229">
                <a:extLst>
                  <a:ext uri="{FF2B5EF4-FFF2-40B4-BE49-F238E27FC236}">
                    <a16:creationId xmlns:a16="http://schemas.microsoft.com/office/drawing/2014/main" id="{3EDA911E-1ECB-41EF-2802-1BF3A78F847E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FFD3FB3A-CDDF-7069-D246-4756693ADECA}"/>
                </a:ext>
              </a:extLst>
            </p:cNvPr>
            <p:cNvSpPr/>
            <p:nvPr/>
          </p:nvSpPr>
          <p:spPr>
            <a:xfrm>
              <a:off x="0" y="0"/>
              <a:ext cx="2405729" cy="2262997"/>
            </a:xfrm>
            <a:custGeom>
              <a:avLst/>
              <a:gdLst/>
              <a:ahLst/>
              <a:cxnLst/>
              <a:rect l="l" t="t" r="r" b="b"/>
              <a:pathLst>
                <a:path w="2405729" h="2262997">
                  <a:moveTo>
                    <a:pt x="0" y="0"/>
                  </a:moveTo>
                  <a:lnTo>
                    <a:pt x="2405729" y="0"/>
                  </a:lnTo>
                  <a:lnTo>
                    <a:pt x="2405729" y="2262997"/>
                  </a:lnTo>
                  <a:lnTo>
                    <a:pt x="0" y="2262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61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A12803B-7F5E-20EF-164A-174216CF1BAE}"/>
              </a:ext>
            </a:extLst>
          </p:cNvPr>
          <p:cNvGrpSpPr/>
          <p:nvPr/>
        </p:nvGrpSpPr>
        <p:grpSpPr>
          <a:xfrm>
            <a:off x="8523766" y="967453"/>
            <a:ext cx="1257647" cy="799301"/>
            <a:chOff x="8626731" y="7879564"/>
            <a:chExt cx="2890257" cy="1923088"/>
          </a:xfrm>
        </p:grpSpPr>
        <p:sp>
          <p:nvSpPr>
            <p:cNvPr id="73" name="Freeform 330">
              <a:extLst>
                <a:ext uri="{FF2B5EF4-FFF2-40B4-BE49-F238E27FC236}">
                  <a16:creationId xmlns:a16="http://schemas.microsoft.com/office/drawing/2014/main" id="{6A7A5683-0D23-1AD1-4141-F286E9349D7B}"/>
                </a:ext>
              </a:extLst>
            </p:cNvPr>
            <p:cNvSpPr/>
            <p:nvPr/>
          </p:nvSpPr>
          <p:spPr>
            <a:xfrm>
              <a:off x="8626731" y="7951151"/>
              <a:ext cx="2890257" cy="1824475"/>
            </a:xfrm>
            <a:custGeom>
              <a:avLst/>
              <a:gdLst/>
              <a:ahLst/>
              <a:cxnLst/>
              <a:rect l="l" t="t" r="r" b="b"/>
              <a:pathLst>
                <a:path w="2890257" h="1824475">
                  <a:moveTo>
                    <a:pt x="0" y="0"/>
                  </a:moveTo>
                  <a:lnTo>
                    <a:pt x="2890257" y="0"/>
                  </a:lnTo>
                  <a:lnTo>
                    <a:pt x="2890257" y="1824475"/>
                  </a:lnTo>
                  <a:lnTo>
                    <a:pt x="0" y="1824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7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4" name="Group 331">
              <a:extLst>
                <a:ext uri="{FF2B5EF4-FFF2-40B4-BE49-F238E27FC236}">
                  <a16:creationId xmlns:a16="http://schemas.microsoft.com/office/drawing/2014/main" id="{8A0ACE6D-F15A-685E-1DC6-23A88C30CAC5}"/>
                </a:ext>
              </a:extLst>
            </p:cNvPr>
            <p:cNvGrpSpPr/>
            <p:nvPr/>
          </p:nvGrpSpPr>
          <p:grpSpPr>
            <a:xfrm>
              <a:off x="8778145" y="7879564"/>
              <a:ext cx="731710" cy="807827"/>
              <a:chOff x="0" y="0"/>
              <a:chExt cx="975613" cy="1077103"/>
            </a:xfrm>
          </p:grpSpPr>
          <p:grpSp>
            <p:nvGrpSpPr>
              <p:cNvPr id="134" name="Group 332">
                <a:extLst>
                  <a:ext uri="{FF2B5EF4-FFF2-40B4-BE49-F238E27FC236}">
                    <a16:creationId xmlns:a16="http://schemas.microsoft.com/office/drawing/2014/main" id="{774F9557-5B2C-DA9E-3D58-7513A0A3B45A}"/>
                  </a:ext>
                </a:extLst>
              </p:cNvPr>
              <p:cNvGrpSpPr/>
              <p:nvPr/>
            </p:nvGrpSpPr>
            <p:grpSpPr>
              <a:xfrm>
                <a:off x="50577" y="304221"/>
                <a:ext cx="772882" cy="772882"/>
                <a:chOff x="0" y="0"/>
                <a:chExt cx="812800" cy="812800"/>
              </a:xfrm>
            </p:grpSpPr>
            <p:sp>
              <p:nvSpPr>
                <p:cNvPr id="159" name="Freeform 333">
                  <a:extLst>
                    <a:ext uri="{FF2B5EF4-FFF2-40B4-BE49-F238E27FC236}">
                      <a16:creationId xmlns:a16="http://schemas.microsoft.com/office/drawing/2014/main" id="{694D5211-C215-4970-AC84-2EA71BE3104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160" name="TextBox 334">
                  <a:extLst>
                    <a:ext uri="{FF2B5EF4-FFF2-40B4-BE49-F238E27FC236}">
                      <a16:creationId xmlns:a16="http://schemas.microsoft.com/office/drawing/2014/main" id="{7F44A8A8-A11F-D55D-39DA-4DE19B04C83A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35" name="Group 335">
                <a:extLst>
                  <a:ext uri="{FF2B5EF4-FFF2-40B4-BE49-F238E27FC236}">
                    <a16:creationId xmlns:a16="http://schemas.microsoft.com/office/drawing/2014/main" id="{FC989C0F-8A24-D0DC-54FC-B37DBB9BA5A1}"/>
                  </a:ext>
                </a:extLst>
              </p:cNvPr>
              <p:cNvGrpSpPr/>
              <p:nvPr/>
            </p:nvGrpSpPr>
            <p:grpSpPr>
              <a:xfrm>
                <a:off x="0" y="0"/>
                <a:ext cx="700778" cy="700778"/>
                <a:chOff x="0" y="0"/>
                <a:chExt cx="812800" cy="812800"/>
              </a:xfrm>
            </p:grpSpPr>
            <p:sp>
              <p:nvSpPr>
                <p:cNvPr id="157" name="Freeform 336">
                  <a:extLst>
                    <a:ext uri="{FF2B5EF4-FFF2-40B4-BE49-F238E27FC236}">
                      <a16:creationId xmlns:a16="http://schemas.microsoft.com/office/drawing/2014/main" id="{32CE7D19-EA21-2035-2179-8550A0BCE31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158" name="TextBox 337">
                  <a:extLst>
                    <a:ext uri="{FF2B5EF4-FFF2-40B4-BE49-F238E27FC236}">
                      <a16:creationId xmlns:a16="http://schemas.microsoft.com/office/drawing/2014/main" id="{5E38CEFC-1766-D2FA-F39A-93105B49921A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36" name="Group 338">
                <a:extLst>
                  <a:ext uri="{FF2B5EF4-FFF2-40B4-BE49-F238E27FC236}">
                    <a16:creationId xmlns:a16="http://schemas.microsoft.com/office/drawing/2014/main" id="{643BF39D-1216-91D3-BB9E-8737C471ABD0}"/>
                  </a:ext>
                </a:extLst>
              </p:cNvPr>
              <p:cNvGrpSpPr/>
              <p:nvPr/>
            </p:nvGrpSpPr>
            <p:grpSpPr>
              <a:xfrm>
                <a:off x="274835" y="252349"/>
                <a:ext cx="700778" cy="700778"/>
                <a:chOff x="0" y="0"/>
                <a:chExt cx="812800" cy="812800"/>
              </a:xfrm>
            </p:grpSpPr>
            <p:sp>
              <p:nvSpPr>
                <p:cNvPr id="155" name="Freeform 339">
                  <a:extLst>
                    <a:ext uri="{FF2B5EF4-FFF2-40B4-BE49-F238E27FC236}">
                      <a16:creationId xmlns:a16="http://schemas.microsoft.com/office/drawing/2014/main" id="{E72A9619-D857-E462-3A5A-FF014CF0346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156" name="TextBox 340">
                  <a:extLst>
                    <a:ext uri="{FF2B5EF4-FFF2-40B4-BE49-F238E27FC236}">
                      <a16:creationId xmlns:a16="http://schemas.microsoft.com/office/drawing/2014/main" id="{7F7F528B-AA95-CD9B-393C-138E95ECBE83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37" name="Group 341">
                <a:extLst>
                  <a:ext uri="{FF2B5EF4-FFF2-40B4-BE49-F238E27FC236}">
                    <a16:creationId xmlns:a16="http://schemas.microsoft.com/office/drawing/2014/main" id="{75BE13F9-A17B-7A9C-35CF-A958C2A17A64}"/>
                  </a:ext>
                </a:extLst>
              </p:cNvPr>
              <p:cNvGrpSpPr/>
              <p:nvPr/>
            </p:nvGrpSpPr>
            <p:grpSpPr>
              <a:xfrm>
                <a:off x="274835" y="277813"/>
                <a:ext cx="649850" cy="649850"/>
                <a:chOff x="0" y="0"/>
                <a:chExt cx="812800" cy="812800"/>
              </a:xfrm>
            </p:grpSpPr>
            <p:sp>
              <p:nvSpPr>
                <p:cNvPr id="153" name="Freeform 342">
                  <a:extLst>
                    <a:ext uri="{FF2B5EF4-FFF2-40B4-BE49-F238E27FC236}">
                      <a16:creationId xmlns:a16="http://schemas.microsoft.com/office/drawing/2014/main" id="{F35FE5E2-D252-B9A2-9AD9-58BE0C35B89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154" name="TextBox 343">
                  <a:extLst>
                    <a:ext uri="{FF2B5EF4-FFF2-40B4-BE49-F238E27FC236}">
                      <a16:creationId xmlns:a16="http://schemas.microsoft.com/office/drawing/2014/main" id="{AE000816-66C4-38FB-3823-782C6FF9003C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38" name="Group 344">
                <a:extLst>
                  <a:ext uri="{FF2B5EF4-FFF2-40B4-BE49-F238E27FC236}">
                    <a16:creationId xmlns:a16="http://schemas.microsoft.com/office/drawing/2014/main" id="{26D614EB-0B9E-D60C-E042-F3EAA82E6E80}"/>
                  </a:ext>
                </a:extLst>
              </p:cNvPr>
              <p:cNvGrpSpPr/>
              <p:nvPr/>
            </p:nvGrpSpPr>
            <p:grpSpPr>
              <a:xfrm>
                <a:off x="50577" y="50509"/>
                <a:ext cx="599760" cy="599760"/>
                <a:chOff x="0" y="0"/>
                <a:chExt cx="812800" cy="812800"/>
              </a:xfrm>
            </p:grpSpPr>
            <p:sp>
              <p:nvSpPr>
                <p:cNvPr id="151" name="Freeform 345">
                  <a:extLst>
                    <a:ext uri="{FF2B5EF4-FFF2-40B4-BE49-F238E27FC236}">
                      <a16:creationId xmlns:a16="http://schemas.microsoft.com/office/drawing/2014/main" id="{F6A4F894-457E-45F9-0236-98FDCBB13AE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152" name="TextBox 346">
                  <a:extLst>
                    <a:ext uri="{FF2B5EF4-FFF2-40B4-BE49-F238E27FC236}">
                      <a16:creationId xmlns:a16="http://schemas.microsoft.com/office/drawing/2014/main" id="{48319E6A-F9DC-6A5B-6618-D5179A34D7E1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39" name="Group 347">
                <a:extLst>
                  <a:ext uri="{FF2B5EF4-FFF2-40B4-BE49-F238E27FC236}">
                    <a16:creationId xmlns:a16="http://schemas.microsoft.com/office/drawing/2014/main" id="{5C99E42C-E8A3-A701-A9A9-4A9C51409EB2}"/>
                  </a:ext>
                </a:extLst>
              </p:cNvPr>
              <p:cNvGrpSpPr/>
              <p:nvPr/>
            </p:nvGrpSpPr>
            <p:grpSpPr>
              <a:xfrm>
                <a:off x="112093" y="350389"/>
                <a:ext cx="649850" cy="649850"/>
                <a:chOff x="0" y="0"/>
                <a:chExt cx="812800" cy="812800"/>
              </a:xfrm>
            </p:grpSpPr>
            <p:sp>
              <p:nvSpPr>
                <p:cNvPr id="149" name="Freeform 348">
                  <a:extLst>
                    <a:ext uri="{FF2B5EF4-FFF2-40B4-BE49-F238E27FC236}">
                      <a16:creationId xmlns:a16="http://schemas.microsoft.com/office/drawing/2014/main" id="{7B0FEF5B-4C0C-E8E6-CF3E-95BE17A1852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150" name="TextBox 349">
                  <a:extLst>
                    <a:ext uri="{FF2B5EF4-FFF2-40B4-BE49-F238E27FC236}">
                      <a16:creationId xmlns:a16="http://schemas.microsoft.com/office/drawing/2014/main" id="{D901481D-04BE-620F-9B87-B5B50DE77A06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40" name="Group 350">
                <a:extLst>
                  <a:ext uri="{FF2B5EF4-FFF2-40B4-BE49-F238E27FC236}">
                    <a16:creationId xmlns:a16="http://schemas.microsoft.com/office/drawing/2014/main" id="{5202B46E-9820-6F6E-B302-4761D300F08C}"/>
                  </a:ext>
                </a:extLst>
              </p:cNvPr>
              <p:cNvGrpSpPr/>
              <p:nvPr/>
            </p:nvGrpSpPr>
            <p:grpSpPr>
              <a:xfrm>
                <a:off x="150676" y="441065"/>
                <a:ext cx="499195" cy="499195"/>
                <a:chOff x="0" y="0"/>
                <a:chExt cx="812800" cy="812800"/>
              </a:xfrm>
            </p:grpSpPr>
            <p:sp>
              <p:nvSpPr>
                <p:cNvPr id="147" name="Freeform 351">
                  <a:extLst>
                    <a:ext uri="{FF2B5EF4-FFF2-40B4-BE49-F238E27FC236}">
                      <a16:creationId xmlns:a16="http://schemas.microsoft.com/office/drawing/2014/main" id="{312F75F7-95B5-8CEC-13C4-D5E533A6E84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148" name="TextBox 352">
                  <a:extLst>
                    <a:ext uri="{FF2B5EF4-FFF2-40B4-BE49-F238E27FC236}">
                      <a16:creationId xmlns:a16="http://schemas.microsoft.com/office/drawing/2014/main" id="{651A3B9F-51CD-87DC-CC89-110958EAEA1B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41" name="Group 353">
                <a:extLst>
                  <a:ext uri="{FF2B5EF4-FFF2-40B4-BE49-F238E27FC236}">
                    <a16:creationId xmlns:a16="http://schemas.microsoft.com/office/drawing/2014/main" id="{F7E65872-1E68-F623-91AC-D7F17C5D2329}"/>
                  </a:ext>
                </a:extLst>
              </p:cNvPr>
              <p:cNvGrpSpPr/>
              <p:nvPr/>
            </p:nvGrpSpPr>
            <p:grpSpPr>
              <a:xfrm>
                <a:off x="375626" y="353141"/>
                <a:ext cx="499195" cy="499195"/>
                <a:chOff x="0" y="0"/>
                <a:chExt cx="812800" cy="812800"/>
              </a:xfrm>
            </p:grpSpPr>
            <p:sp>
              <p:nvSpPr>
                <p:cNvPr id="145" name="Freeform 354">
                  <a:extLst>
                    <a:ext uri="{FF2B5EF4-FFF2-40B4-BE49-F238E27FC236}">
                      <a16:creationId xmlns:a16="http://schemas.microsoft.com/office/drawing/2014/main" id="{0AEE178C-9657-325B-E788-D45F4C4B331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146" name="TextBox 355">
                  <a:extLst>
                    <a:ext uri="{FF2B5EF4-FFF2-40B4-BE49-F238E27FC236}">
                      <a16:creationId xmlns:a16="http://schemas.microsoft.com/office/drawing/2014/main" id="{677E109B-1F93-754B-874A-4E8E2551D55C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42" name="Group 356">
                <a:extLst>
                  <a:ext uri="{FF2B5EF4-FFF2-40B4-BE49-F238E27FC236}">
                    <a16:creationId xmlns:a16="http://schemas.microsoft.com/office/drawing/2014/main" id="{53CC827D-3C99-C949-49F9-4B8BF3006789}"/>
                  </a:ext>
                </a:extLst>
              </p:cNvPr>
              <p:cNvGrpSpPr/>
              <p:nvPr/>
            </p:nvGrpSpPr>
            <p:grpSpPr>
              <a:xfrm>
                <a:off x="100860" y="103543"/>
                <a:ext cx="499195" cy="499195"/>
                <a:chOff x="0" y="0"/>
                <a:chExt cx="812800" cy="812800"/>
              </a:xfrm>
            </p:grpSpPr>
            <p:sp>
              <p:nvSpPr>
                <p:cNvPr id="143" name="Freeform 357">
                  <a:extLst>
                    <a:ext uri="{FF2B5EF4-FFF2-40B4-BE49-F238E27FC236}">
                      <a16:creationId xmlns:a16="http://schemas.microsoft.com/office/drawing/2014/main" id="{15EE0784-6792-8D79-4C7B-BC38238783F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144" name="TextBox 358">
                  <a:extLst>
                    <a:ext uri="{FF2B5EF4-FFF2-40B4-BE49-F238E27FC236}">
                      <a16:creationId xmlns:a16="http://schemas.microsoft.com/office/drawing/2014/main" id="{8F0D3717-76F6-075A-E8C9-7DF5A8E128FA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</p:grpSp>
        <p:grpSp>
          <p:nvGrpSpPr>
            <p:cNvPr id="75" name="Group 359">
              <a:extLst>
                <a:ext uri="{FF2B5EF4-FFF2-40B4-BE49-F238E27FC236}">
                  <a16:creationId xmlns:a16="http://schemas.microsoft.com/office/drawing/2014/main" id="{FE43A66C-DD8C-FF94-AB2E-58ACB930CDDB}"/>
                </a:ext>
              </a:extLst>
            </p:cNvPr>
            <p:cNvGrpSpPr/>
            <p:nvPr/>
          </p:nvGrpSpPr>
          <p:grpSpPr>
            <a:xfrm>
              <a:off x="9376561" y="9035024"/>
              <a:ext cx="695299" cy="767628"/>
              <a:chOff x="0" y="0"/>
              <a:chExt cx="927065" cy="1023505"/>
            </a:xfrm>
          </p:grpSpPr>
          <p:grpSp>
            <p:nvGrpSpPr>
              <p:cNvPr id="107" name="Group 360">
                <a:extLst>
                  <a:ext uri="{FF2B5EF4-FFF2-40B4-BE49-F238E27FC236}">
                    <a16:creationId xmlns:a16="http://schemas.microsoft.com/office/drawing/2014/main" id="{92C04E4B-D304-C769-0FDA-B7FDB73B974C}"/>
                  </a:ext>
                </a:extLst>
              </p:cNvPr>
              <p:cNvGrpSpPr/>
              <p:nvPr/>
            </p:nvGrpSpPr>
            <p:grpSpPr>
              <a:xfrm>
                <a:off x="48060" y="289083"/>
                <a:ext cx="734422" cy="734422"/>
                <a:chOff x="0" y="0"/>
                <a:chExt cx="812800" cy="812800"/>
              </a:xfrm>
            </p:grpSpPr>
            <p:sp>
              <p:nvSpPr>
                <p:cNvPr id="132" name="Freeform 361">
                  <a:extLst>
                    <a:ext uri="{FF2B5EF4-FFF2-40B4-BE49-F238E27FC236}">
                      <a16:creationId xmlns:a16="http://schemas.microsoft.com/office/drawing/2014/main" id="{41966B6E-42C9-2E8D-701E-3057345B12B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133" name="TextBox 362">
                  <a:extLst>
                    <a:ext uri="{FF2B5EF4-FFF2-40B4-BE49-F238E27FC236}">
                      <a16:creationId xmlns:a16="http://schemas.microsoft.com/office/drawing/2014/main" id="{9ADEB974-B3BE-B753-2212-73A0D92A1705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08" name="Group 363">
                <a:extLst>
                  <a:ext uri="{FF2B5EF4-FFF2-40B4-BE49-F238E27FC236}">
                    <a16:creationId xmlns:a16="http://schemas.microsoft.com/office/drawing/2014/main" id="{A08B1F7D-CE49-C52A-01B8-0A375A174BC6}"/>
                  </a:ext>
                </a:extLst>
              </p:cNvPr>
              <p:cNvGrpSpPr/>
              <p:nvPr/>
            </p:nvGrpSpPr>
            <p:grpSpPr>
              <a:xfrm>
                <a:off x="0" y="0"/>
                <a:ext cx="665906" cy="665906"/>
                <a:chOff x="0" y="0"/>
                <a:chExt cx="812800" cy="812800"/>
              </a:xfrm>
            </p:grpSpPr>
            <p:sp>
              <p:nvSpPr>
                <p:cNvPr id="130" name="Freeform 364">
                  <a:extLst>
                    <a:ext uri="{FF2B5EF4-FFF2-40B4-BE49-F238E27FC236}">
                      <a16:creationId xmlns:a16="http://schemas.microsoft.com/office/drawing/2014/main" id="{E7E36D45-448C-DB54-F0CE-B136E389BD7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131" name="TextBox 365">
                  <a:extLst>
                    <a:ext uri="{FF2B5EF4-FFF2-40B4-BE49-F238E27FC236}">
                      <a16:creationId xmlns:a16="http://schemas.microsoft.com/office/drawing/2014/main" id="{CEE563D6-C820-B9CB-822B-4333484C4F7D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09" name="Group 366">
                <a:extLst>
                  <a:ext uri="{FF2B5EF4-FFF2-40B4-BE49-F238E27FC236}">
                    <a16:creationId xmlns:a16="http://schemas.microsoft.com/office/drawing/2014/main" id="{2C5EB893-EEF4-B1EC-BB4D-9E4A4795E34F}"/>
                  </a:ext>
                </a:extLst>
              </p:cNvPr>
              <p:cNvGrpSpPr/>
              <p:nvPr/>
            </p:nvGrpSpPr>
            <p:grpSpPr>
              <a:xfrm>
                <a:off x="261159" y="239792"/>
                <a:ext cx="665906" cy="665906"/>
                <a:chOff x="0" y="0"/>
                <a:chExt cx="812800" cy="812800"/>
              </a:xfrm>
            </p:grpSpPr>
            <p:sp>
              <p:nvSpPr>
                <p:cNvPr id="128" name="Freeform 367">
                  <a:extLst>
                    <a:ext uri="{FF2B5EF4-FFF2-40B4-BE49-F238E27FC236}">
                      <a16:creationId xmlns:a16="http://schemas.microsoft.com/office/drawing/2014/main" id="{465B7EAF-8569-7928-BA36-E107E74BDB1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129" name="TextBox 368">
                  <a:extLst>
                    <a:ext uri="{FF2B5EF4-FFF2-40B4-BE49-F238E27FC236}">
                      <a16:creationId xmlns:a16="http://schemas.microsoft.com/office/drawing/2014/main" id="{37B8232B-5ED6-8C38-DA1F-6530FBB7FE1A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10" name="Group 369">
                <a:extLst>
                  <a:ext uri="{FF2B5EF4-FFF2-40B4-BE49-F238E27FC236}">
                    <a16:creationId xmlns:a16="http://schemas.microsoft.com/office/drawing/2014/main" id="{892CE049-55FF-2A5A-7A49-50177A59A7EC}"/>
                  </a:ext>
                </a:extLst>
              </p:cNvPr>
              <p:cNvGrpSpPr/>
              <p:nvPr/>
            </p:nvGrpSpPr>
            <p:grpSpPr>
              <a:xfrm>
                <a:off x="261159" y="263988"/>
                <a:ext cx="617513" cy="617513"/>
                <a:chOff x="0" y="0"/>
                <a:chExt cx="812800" cy="812800"/>
              </a:xfrm>
            </p:grpSpPr>
            <p:sp>
              <p:nvSpPr>
                <p:cNvPr id="126" name="Freeform 370">
                  <a:extLst>
                    <a:ext uri="{FF2B5EF4-FFF2-40B4-BE49-F238E27FC236}">
                      <a16:creationId xmlns:a16="http://schemas.microsoft.com/office/drawing/2014/main" id="{B108497B-0E30-0D0B-F574-4F0D9B7C1F8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127" name="TextBox 371">
                  <a:extLst>
                    <a:ext uri="{FF2B5EF4-FFF2-40B4-BE49-F238E27FC236}">
                      <a16:creationId xmlns:a16="http://schemas.microsoft.com/office/drawing/2014/main" id="{A7A189E8-4C3E-A9DD-6EDC-5D4445A624D5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11" name="Group 372">
                <a:extLst>
                  <a:ext uri="{FF2B5EF4-FFF2-40B4-BE49-F238E27FC236}">
                    <a16:creationId xmlns:a16="http://schemas.microsoft.com/office/drawing/2014/main" id="{85CC7380-FC44-9002-053C-04E75A7458C8}"/>
                  </a:ext>
                </a:extLst>
              </p:cNvPr>
              <p:cNvGrpSpPr/>
              <p:nvPr/>
            </p:nvGrpSpPr>
            <p:grpSpPr>
              <a:xfrm>
                <a:off x="48060" y="47995"/>
                <a:ext cx="569915" cy="569915"/>
                <a:chOff x="0" y="0"/>
                <a:chExt cx="812800" cy="812800"/>
              </a:xfrm>
            </p:grpSpPr>
            <p:sp>
              <p:nvSpPr>
                <p:cNvPr id="124" name="Freeform 373">
                  <a:extLst>
                    <a:ext uri="{FF2B5EF4-FFF2-40B4-BE49-F238E27FC236}">
                      <a16:creationId xmlns:a16="http://schemas.microsoft.com/office/drawing/2014/main" id="{4CA2D50B-DF0C-50CE-238E-253DD90E8E2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125" name="TextBox 374">
                  <a:extLst>
                    <a:ext uri="{FF2B5EF4-FFF2-40B4-BE49-F238E27FC236}">
                      <a16:creationId xmlns:a16="http://schemas.microsoft.com/office/drawing/2014/main" id="{CF66DAAD-ACC8-789A-69F4-AA841BC35D9E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12" name="Group 375">
                <a:extLst>
                  <a:ext uri="{FF2B5EF4-FFF2-40B4-BE49-F238E27FC236}">
                    <a16:creationId xmlns:a16="http://schemas.microsoft.com/office/drawing/2014/main" id="{D53E98BB-A07B-CACB-DBE2-EB4FB81C1AA5}"/>
                  </a:ext>
                </a:extLst>
              </p:cNvPr>
              <p:cNvGrpSpPr/>
              <p:nvPr/>
            </p:nvGrpSpPr>
            <p:grpSpPr>
              <a:xfrm>
                <a:off x="106515" y="332953"/>
                <a:ext cx="617513" cy="617513"/>
                <a:chOff x="0" y="0"/>
                <a:chExt cx="812800" cy="812800"/>
              </a:xfrm>
            </p:grpSpPr>
            <p:sp>
              <p:nvSpPr>
                <p:cNvPr id="122" name="Freeform 376">
                  <a:extLst>
                    <a:ext uri="{FF2B5EF4-FFF2-40B4-BE49-F238E27FC236}">
                      <a16:creationId xmlns:a16="http://schemas.microsoft.com/office/drawing/2014/main" id="{7BBDFCFA-677B-B20A-9A29-6D2EBB44BDF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123" name="TextBox 377">
                  <a:extLst>
                    <a:ext uri="{FF2B5EF4-FFF2-40B4-BE49-F238E27FC236}">
                      <a16:creationId xmlns:a16="http://schemas.microsoft.com/office/drawing/2014/main" id="{032C855A-45E7-F0D8-B8C2-41E4FB66D23C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13" name="Group 378">
                <a:extLst>
                  <a:ext uri="{FF2B5EF4-FFF2-40B4-BE49-F238E27FC236}">
                    <a16:creationId xmlns:a16="http://schemas.microsoft.com/office/drawing/2014/main" id="{F4401456-D09C-2011-453E-433CFD3AA220}"/>
                  </a:ext>
                </a:extLst>
              </p:cNvPr>
              <p:cNvGrpSpPr/>
              <p:nvPr/>
            </p:nvGrpSpPr>
            <p:grpSpPr>
              <a:xfrm>
                <a:off x="143178" y="419117"/>
                <a:ext cx="474354" cy="474354"/>
                <a:chOff x="0" y="0"/>
                <a:chExt cx="812800" cy="812800"/>
              </a:xfrm>
            </p:grpSpPr>
            <p:sp>
              <p:nvSpPr>
                <p:cNvPr id="120" name="Freeform 379">
                  <a:extLst>
                    <a:ext uri="{FF2B5EF4-FFF2-40B4-BE49-F238E27FC236}">
                      <a16:creationId xmlns:a16="http://schemas.microsoft.com/office/drawing/2014/main" id="{50AAE4BA-F60D-DDA8-4595-696189459F5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121" name="TextBox 380">
                  <a:extLst>
                    <a:ext uri="{FF2B5EF4-FFF2-40B4-BE49-F238E27FC236}">
                      <a16:creationId xmlns:a16="http://schemas.microsoft.com/office/drawing/2014/main" id="{F623E9CB-9C07-68A3-7917-BE8DD9C73698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14" name="Group 381">
                <a:extLst>
                  <a:ext uri="{FF2B5EF4-FFF2-40B4-BE49-F238E27FC236}">
                    <a16:creationId xmlns:a16="http://schemas.microsoft.com/office/drawing/2014/main" id="{A6859B17-55F3-6DCE-6713-254A3A9FA4C5}"/>
                  </a:ext>
                </a:extLst>
              </p:cNvPr>
              <p:cNvGrpSpPr/>
              <p:nvPr/>
            </p:nvGrpSpPr>
            <p:grpSpPr>
              <a:xfrm>
                <a:off x="356935" y="335568"/>
                <a:ext cx="474354" cy="474354"/>
                <a:chOff x="0" y="0"/>
                <a:chExt cx="812800" cy="812800"/>
              </a:xfrm>
            </p:grpSpPr>
            <p:sp>
              <p:nvSpPr>
                <p:cNvPr id="118" name="Freeform 382">
                  <a:extLst>
                    <a:ext uri="{FF2B5EF4-FFF2-40B4-BE49-F238E27FC236}">
                      <a16:creationId xmlns:a16="http://schemas.microsoft.com/office/drawing/2014/main" id="{82D9A1E8-3FB5-AB78-8958-8DC7BB83C6C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119" name="TextBox 383">
                  <a:extLst>
                    <a:ext uri="{FF2B5EF4-FFF2-40B4-BE49-F238E27FC236}">
                      <a16:creationId xmlns:a16="http://schemas.microsoft.com/office/drawing/2014/main" id="{6B87B0D4-F338-7815-9624-085E76999EA2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115" name="Group 384">
                <a:extLst>
                  <a:ext uri="{FF2B5EF4-FFF2-40B4-BE49-F238E27FC236}">
                    <a16:creationId xmlns:a16="http://schemas.microsoft.com/office/drawing/2014/main" id="{8CFAE84D-6D71-CDFE-398C-CBE93BAB4A0C}"/>
                  </a:ext>
                </a:extLst>
              </p:cNvPr>
              <p:cNvGrpSpPr/>
              <p:nvPr/>
            </p:nvGrpSpPr>
            <p:grpSpPr>
              <a:xfrm>
                <a:off x="95841" y="98391"/>
                <a:ext cx="474354" cy="474354"/>
                <a:chOff x="0" y="0"/>
                <a:chExt cx="812800" cy="812800"/>
              </a:xfrm>
            </p:grpSpPr>
            <p:sp>
              <p:nvSpPr>
                <p:cNvPr id="116" name="Freeform 385">
                  <a:extLst>
                    <a:ext uri="{FF2B5EF4-FFF2-40B4-BE49-F238E27FC236}">
                      <a16:creationId xmlns:a16="http://schemas.microsoft.com/office/drawing/2014/main" id="{FDA11F61-37C1-F15F-8165-F2852D82C39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117" name="TextBox 386">
                  <a:extLst>
                    <a:ext uri="{FF2B5EF4-FFF2-40B4-BE49-F238E27FC236}">
                      <a16:creationId xmlns:a16="http://schemas.microsoft.com/office/drawing/2014/main" id="{9BF76721-2A36-0176-9462-0E99BC3088F8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</p:grpSp>
        <p:grpSp>
          <p:nvGrpSpPr>
            <p:cNvPr id="76" name="Group 387">
              <a:extLst>
                <a:ext uri="{FF2B5EF4-FFF2-40B4-BE49-F238E27FC236}">
                  <a16:creationId xmlns:a16="http://schemas.microsoft.com/office/drawing/2014/main" id="{F404A3D6-B31D-70AB-A03D-C00E46988403}"/>
                </a:ext>
              </a:extLst>
            </p:cNvPr>
            <p:cNvGrpSpPr/>
            <p:nvPr/>
          </p:nvGrpSpPr>
          <p:grpSpPr>
            <a:xfrm>
              <a:off x="10648571" y="8280950"/>
              <a:ext cx="731710" cy="807827"/>
              <a:chOff x="0" y="0"/>
              <a:chExt cx="975613" cy="1077103"/>
            </a:xfrm>
          </p:grpSpPr>
          <p:grpSp>
            <p:nvGrpSpPr>
              <p:cNvPr id="80" name="Group 388">
                <a:extLst>
                  <a:ext uri="{FF2B5EF4-FFF2-40B4-BE49-F238E27FC236}">
                    <a16:creationId xmlns:a16="http://schemas.microsoft.com/office/drawing/2014/main" id="{CDF9AB6D-28C5-BF57-5442-0A2FAC138E02}"/>
                  </a:ext>
                </a:extLst>
              </p:cNvPr>
              <p:cNvGrpSpPr/>
              <p:nvPr/>
            </p:nvGrpSpPr>
            <p:grpSpPr>
              <a:xfrm>
                <a:off x="50577" y="304221"/>
                <a:ext cx="772882" cy="772882"/>
                <a:chOff x="0" y="0"/>
                <a:chExt cx="812800" cy="812800"/>
              </a:xfrm>
            </p:grpSpPr>
            <p:sp>
              <p:nvSpPr>
                <p:cNvPr id="105" name="Freeform 389">
                  <a:extLst>
                    <a:ext uri="{FF2B5EF4-FFF2-40B4-BE49-F238E27FC236}">
                      <a16:creationId xmlns:a16="http://schemas.microsoft.com/office/drawing/2014/main" id="{609430D0-A6C0-B57D-D125-52FE1685D62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106" name="TextBox 390">
                  <a:extLst>
                    <a:ext uri="{FF2B5EF4-FFF2-40B4-BE49-F238E27FC236}">
                      <a16:creationId xmlns:a16="http://schemas.microsoft.com/office/drawing/2014/main" id="{0974A4F8-46D1-7C7D-4C2D-45C2EAF636A0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81" name="Group 391">
                <a:extLst>
                  <a:ext uri="{FF2B5EF4-FFF2-40B4-BE49-F238E27FC236}">
                    <a16:creationId xmlns:a16="http://schemas.microsoft.com/office/drawing/2014/main" id="{49BDD9EE-04D6-2BB1-30B0-E5C9D35A06A6}"/>
                  </a:ext>
                </a:extLst>
              </p:cNvPr>
              <p:cNvGrpSpPr/>
              <p:nvPr/>
            </p:nvGrpSpPr>
            <p:grpSpPr>
              <a:xfrm>
                <a:off x="0" y="0"/>
                <a:ext cx="700778" cy="700778"/>
                <a:chOff x="0" y="0"/>
                <a:chExt cx="812800" cy="812800"/>
              </a:xfrm>
            </p:grpSpPr>
            <p:sp>
              <p:nvSpPr>
                <p:cNvPr id="103" name="Freeform 392">
                  <a:extLst>
                    <a:ext uri="{FF2B5EF4-FFF2-40B4-BE49-F238E27FC236}">
                      <a16:creationId xmlns:a16="http://schemas.microsoft.com/office/drawing/2014/main" id="{CEBA8C8A-A5A4-55A0-3893-3706AB28684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104" name="TextBox 393">
                  <a:extLst>
                    <a:ext uri="{FF2B5EF4-FFF2-40B4-BE49-F238E27FC236}">
                      <a16:creationId xmlns:a16="http://schemas.microsoft.com/office/drawing/2014/main" id="{A8C7D758-BE6F-C769-C9B2-22CE1E2DBCC1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82" name="Group 394">
                <a:extLst>
                  <a:ext uri="{FF2B5EF4-FFF2-40B4-BE49-F238E27FC236}">
                    <a16:creationId xmlns:a16="http://schemas.microsoft.com/office/drawing/2014/main" id="{6F985871-D982-F442-E9B5-AA8914B23F89}"/>
                  </a:ext>
                </a:extLst>
              </p:cNvPr>
              <p:cNvGrpSpPr/>
              <p:nvPr/>
            </p:nvGrpSpPr>
            <p:grpSpPr>
              <a:xfrm>
                <a:off x="274835" y="252349"/>
                <a:ext cx="700778" cy="700778"/>
                <a:chOff x="0" y="0"/>
                <a:chExt cx="812800" cy="812800"/>
              </a:xfrm>
            </p:grpSpPr>
            <p:sp>
              <p:nvSpPr>
                <p:cNvPr id="101" name="Freeform 395">
                  <a:extLst>
                    <a:ext uri="{FF2B5EF4-FFF2-40B4-BE49-F238E27FC236}">
                      <a16:creationId xmlns:a16="http://schemas.microsoft.com/office/drawing/2014/main" id="{7EFA26B0-C327-B9C8-7AB0-D1D6EDB109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102" name="TextBox 396">
                  <a:extLst>
                    <a:ext uri="{FF2B5EF4-FFF2-40B4-BE49-F238E27FC236}">
                      <a16:creationId xmlns:a16="http://schemas.microsoft.com/office/drawing/2014/main" id="{C490F654-2725-F8D4-7EDC-EEE6BF5D228C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83" name="Group 397">
                <a:extLst>
                  <a:ext uri="{FF2B5EF4-FFF2-40B4-BE49-F238E27FC236}">
                    <a16:creationId xmlns:a16="http://schemas.microsoft.com/office/drawing/2014/main" id="{F17A5E61-0EFC-B65F-8444-E7D3FD275382}"/>
                  </a:ext>
                </a:extLst>
              </p:cNvPr>
              <p:cNvGrpSpPr/>
              <p:nvPr/>
            </p:nvGrpSpPr>
            <p:grpSpPr>
              <a:xfrm>
                <a:off x="274835" y="277813"/>
                <a:ext cx="649850" cy="649850"/>
                <a:chOff x="0" y="0"/>
                <a:chExt cx="812800" cy="812800"/>
              </a:xfrm>
            </p:grpSpPr>
            <p:sp>
              <p:nvSpPr>
                <p:cNvPr id="99" name="Freeform 398">
                  <a:extLst>
                    <a:ext uri="{FF2B5EF4-FFF2-40B4-BE49-F238E27FC236}">
                      <a16:creationId xmlns:a16="http://schemas.microsoft.com/office/drawing/2014/main" id="{9A0DAF24-D3EF-5DA9-846A-6539FB135D7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100" name="TextBox 399">
                  <a:extLst>
                    <a:ext uri="{FF2B5EF4-FFF2-40B4-BE49-F238E27FC236}">
                      <a16:creationId xmlns:a16="http://schemas.microsoft.com/office/drawing/2014/main" id="{E5BA1D08-15E1-A40F-D141-64EB0BB79E29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84" name="Group 400">
                <a:extLst>
                  <a:ext uri="{FF2B5EF4-FFF2-40B4-BE49-F238E27FC236}">
                    <a16:creationId xmlns:a16="http://schemas.microsoft.com/office/drawing/2014/main" id="{E31C8D0F-A076-A199-DD7E-DF3D9BC4B776}"/>
                  </a:ext>
                </a:extLst>
              </p:cNvPr>
              <p:cNvGrpSpPr/>
              <p:nvPr/>
            </p:nvGrpSpPr>
            <p:grpSpPr>
              <a:xfrm>
                <a:off x="50577" y="50509"/>
                <a:ext cx="599760" cy="599760"/>
                <a:chOff x="0" y="0"/>
                <a:chExt cx="812800" cy="812800"/>
              </a:xfrm>
            </p:grpSpPr>
            <p:sp>
              <p:nvSpPr>
                <p:cNvPr id="97" name="Freeform 401">
                  <a:extLst>
                    <a:ext uri="{FF2B5EF4-FFF2-40B4-BE49-F238E27FC236}">
                      <a16:creationId xmlns:a16="http://schemas.microsoft.com/office/drawing/2014/main" id="{11E6946D-B267-7EAA-1E04-32B3FAB8C10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98" name="TextBox 402">
                  <a:extLst>
                    <a:ext uri="{FF2B5EF4-FFF2-40B4-BE49-F238E27FC236}">
                      <a16:creationId xmlns:a16="http://schemas.microsoft.com/office/drawing/2014/main" id="{5FBA36E8-D7A5-59FE-FBC9-83FE939F8A79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85" name="Group 403">
                <a:extLst>
                  <a:ext uri="{FF2B5EF4-FFF2-40B4-BE49-F238E27FC236}">
                    <a16:creationId xmlns:a16="http://schemas.microsoft.com/office/drawing/2014/main" id="{66EF54E7-63D6-B1E1-7591-74CE15B93F1A}"/>
                  </a:ext>
                </a:extLst>
              </p:cNvPr>
              <p:cNvGrpSpPr/>
              <p:nvPr/>
            </p:nvGrpSpPr>
            <p:grpSpPr>
              <a:xfrm>
                <a:off x="112093" y="350389"/>
                <a:ext cx="649850" cy="649850"/>
                <a:chOff x="0" y="0"/>
                <a:chExt cx="812800" cy="812800"/>
              </a:xfrm>
            </p:grpSpPr>
            <p:sp>
              <p:nvSpPr>
                <p:cNvPr id="95" name="Freeform 404">
                  <a:extLst>
                    <a:ext uri="{FF2B5EF4-FFF2-40B4-BE49-F238E27FC236}">
                      <a16:creationId xmlns:a16="http://schemas.microsoft.com/office/drawing/2014/main" id="{C2F05F1C-6760-63CC-2197-EA7559D0CCD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96" name="TextBox 405">
                  <a:extLst>
                    <a:ext uri="{FF2B5EF4-FFF2-40B4-BE49-F238E27FC236}">
                      <a16:creationId xmlns:a16="http://schemas.microsoft.com/office/drawing/2014/main" id="{526204F3-2B36-5F3C-365A-70B020760DCD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86" name="Group 406">
                <a:extLst>
                  <a:ext uri="{FF2B5EF4-FFF2-40B4-BE49-F238E27FC236}">
                    <a16:creationId xmlns:a16="http://schemas.microsoft.com/office/drawing/2014/main" id="{BE84F18F-B0BA-B0CB-2B6A-52E2B68B79C8}"/>
                  </a:ext>
                </a:extLst>
              </p:cNvPr>
              <p:cNvGrpSpPr/>
              <p:nvPr/>
            </p:nvGrpSpPr>
            <p:grpSpPr>
              <a:xfrm>
                <a:off x="150676" y="441065"/>
                <a:ext cx="499195" cy="499195"/>
                <a:chOff x="0" y="0"/>
                <a:chExt cx="812800" cy="812800"/>
              </a:xfrm>
            </p:grpSpPr>
            <p:sp>
              <p:nvSpPr>
                <p:cNvPr id="93" name="Freeform 407">
                  <a:extLst>
                    <a:ext uri="{FF2B5EF4-FFF2-40B4-BE49-F238E27FC236}">
                      <a16:creationId xmlns:a16="http://schemas.microsoft.com/office/drawing/2014/main" id="{355B6846-349E-F8F9-B63D-114C83FE717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94" name="TextBox 408">
                  <a:extLst>
                    <a:ext uri="{FF2B5EF4-FFF2-40B4-BE49-F238E27FC236}">
                      <a16:creationId xmlns:a16="http://schemas.microsoft.com/office/drawing/2014/main" id="{B66F6E58-7CB0-A7A6-7028-AF8655600C21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87" name="Group 409">
                <a:extLst>
                  <a:ext uri="{FF2B5EF4-FFF2-40B4-BE49-F238E27FC236}">
                    <a16:creationId xmlns:a16="http://schemas.microsoft.com/office/drawing/2014/main" id="{584AB1F6-E43D-B075-6AB2-9D3787322348}"/>
                  </a:ext>
                </a:extLst>
              </p:cNvPr>
              <p:cNvGrpSpPr/>
              <p:nvPr/>
            </p:nvGrpSpPr>
            <p:grpSpPr>
              <a:xfrm>
                <a:off x="375626" y="353141"/>
                <a:ext cx="499195" cy="499195"/>
                <a:chOff x="0" y="0"/>
                <a:chExt cx="812800" cy="812800"/>
              </a:xfrm>
            </p:grpSpPr>
            <p:sp>
              <p:nvSpPr>
                <p:cNvPr id="91" name="Freeform 410">
                  <a:extLst>
                    <a:ext uri="{FF2B5EF4-FFF2-40B4-BE49-F238E27FC236}">
                      <a16:creationId xmlns:a16="http://schemas.microsoft.com/office/drawing/2014/main" id="{476D8CC1-7C38-3717-84B0-4492649DCF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92" name="TextBox 411">
                  <a:extLst>
                    <a:ext uri="{FF2B5EF4-FFF2-40B4-BE49-F238E27FC236}">
                      <a16:creationId xmlns:a16="http://schemas.microsoft.com/office/drawing/2014/main" id="{D41FA9E4-9878-9451-85BF-73341B7B54A4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88" name="Group 412">
                <a:extLst>
                  <a:ext uri="{FF2B5EF4-FFF2-40B4-BE49-F238E27FC236}">
                    <a16:creationId xmlns:a16="http://schemas.microsoft.com/office/drawing/2014/main" id="{E4A75D23-D014-3035-E328-F019BEB71CB1}"/>
                  </a:ext>
                </a:extLst>
              </p:cNvPr>
              <p:cNvGrpSpPr/>
              <p:nvPr/>
            </p:nvGrpSpPr>
            <p:grpSpPr>
              <a:xfrm>
                <a:off x="100860" y="103543"/>
                <a:ext cx="499195" cy="499195"/>
                <a:chOff x="0" y="0"/>
                <a:chExt cx="812800" cy="812800"/>
              </a:xfrm>
            </p:grpSpPr>
            <p:sp>
              <p:nvSpPr>
                <p:cNvPr id="89" name="Freeform 413">
                  <a:extLst>
                    <a:ext uri="{FF2B5EF4-FFF2-40B4-BE49-F238E27FC236}">
                      <a16:creationId xmlns:a16="http://schemas.microsoft.com/office/drawing/2014/main" id="{D2852329-E659-C9E7-9818-1BBE9C75EB8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90" name="TextBox 414">
                  <a:extLst>
                    <a:ext uri="{FF2B5EF4-FFF2-40B4-BE49-F238E27FC236}">
                      <a16:creationId xmlns:a16="http://schemas.microsoft.com/office/drawing/2014/main" id="{6E0C2C2D-CE6A-8B50-804B-9C65C5417A0E}"/>
                    </a:ext>
                  </a:extLst>
                </p:cNvPr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</p:grpSp>
        <p:sp>
          <p:nvSpPr>
            <p:cNvPr id="77" name="AutoShape 415">
              <a:extLst>
                <a:ext uri="{FF2B5EF4-FFF2-40B4-BE49-F238E27FC236}">
                  <a16:creationId xmlns:a16="http://schemas.microsoft.com/office/drawing/2014/main" id="{D0675DFC-1C66-771D-023C-11C9E3CE313B}"/>
                </a:ext>
              </a:extLst>
            </p:cNvPr>
            <p:cNvSpPr/>
            <p:nvPr/>
          </p:nvSpPr>
          <p:spPr>
            <a:xfrm flipH="1" flipV="1">
              <a:off x="9350415" y="8687391"/>
              <a:ext cx="177653" cy="347632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8" name="AutoShape 416">
              <a:extLst>
                <a:ext uri="{FF2B5EF4-FFF2-40B4-BE49-F238E27FC236}">
                  <a16:creationId xmlns:a16="http://schemas.microsoft.com/office/drawing/2014/main" id="{F8A24693-CAF0-77CC-89E7-EAD5257E82A3}"/>
                </a:ext>
              </a:extLst>
            </p:cNvPr>
            <p:cNvSpPr/>
            <p:nvPr/>
          </p:nvSpPr>
          <p:spPr>
            <a:xfrm flipH="1">
              <a:off x="10071860" y="8892990"/>
              <a:ext cx="576712" cy="328078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79" name="AutoShape 417">
              <a:extLst>
                <a:ext uri="{FF2B5EF4-FFF2-40B4-BE49-F238E27FC236}">
                  <a16:creationId xmlns:a16="http://schemas.microsoft.com/office/drawing/2014/main" id="{A2406E82-86D7-F32C-B384-0A7249840A13}"/>
                </a:ext>
              </a:extLst>
            </p:cNvPr>
            <p:cNvSpPr/>
            <p:nvPr/>
          </p:nvSpPr>
          <p:spPr>
            <a:xfrm flipH="1" flipV="1">
              <a:off x="9509855" y="8361988"/>
              <a:ext cx="1138717" cy="244364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626622"/>
            <a:chOff x="0" y="0"/>
            <a:chExt cx="24384000" cy="750216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rcRect t="30770" b="30770"/>
            <a:stretch>
              <a:fillRect/>
            </a:stretch>
          </p:blipFill>
          <p:spPr>
            <a:xfrm>
              <a:off x="0" y="0"/>
              <a:ext cx="24384000" cy="750216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380116" y="1170246"/>
            <a:ext cx="9503924" cy="3252792"/>
            <a:chOff x="0" y="0"/>
            <a:chExt cx="2503091" cy="8567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3091" cy="856702"/>
            </a:xfrm>
            <a:custGeom>
              <a:avLst/>
              <a:gdLst/>
              <a:ahLst/>
              <a:cxnLst/>
              <a:rect l="l" t="t" r="r" b="b"/>
              <a:pathLst>
                <a:path w="2503091" h="856702">
                  <a:moveTo>
                    <a:pt x="0" y="0"/>
                  </a:moveTo>
                  <a:lnTo>
                    <a:pt x="2503091" y="0"/>
                  </a:lnTo>
                  <a:lnTo>
                    <a:pt x="2503091" y="856702"/>
                  </a:lnTo>
                  <a:lnTo>
                    <a:pt x="0" y="856702"/>
                  </a:lnTo>
                  <a:close/>
                </a:path>
              </a:pathLst>
            </a:custGeom>
            <a:solidFill>
              <a:srgbClr val="23710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503091" cy="923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380116" y="1203584"/>
            <a:ext cx="9503924" cy="3219454"/>
          </a:xfrm>
          <a:custGeom>
            <a:avLst/>
            <a:gdLst/>
            <a:ahLst/>
            <a:cxnLst/>
            <a:rect l="l" t="t" r="r" b="b"/>
            <a:pathLst>
              <a:path w="9503924" h="3219454">
                <a:moveTo>
                  <a:pt x="0" y="0"/>
                </a:moveTo>
                <a:lnTo>
                  <a:pt x="9503924" y="0"/>
                </a:lnTo>
                <a:lnTo>
                  <a:pt x="9503924" y="3219454"/>
                </a:lnTo>
                <a:lnTo>
                  <a:pt x="0" y="3219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380116" y="1203584"/>
            <a:ext cx="9503924" cy="3152790"/>
            <a:chOff x="0" y="0"/>
            <a:chExt cx="12671899" cy="4203721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2671899" cy="4203721"/>
            </a:xfrm>
            <a:prstGeom prst="rect">
              <a:avLst/>
            </a:prstGeom>
            <a:solidFill>
              <a:srgbClr val="FFDE59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4380116" y="1170246"/>
            <a:ext cx="950392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4380116" y="4365899"/>
            <a:ext cx="950392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39475" y="6208394"/>
            <a:ext cx="7217157" cy="3378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Terrestrial and aquatic species richness drive the species area relationship</a:t>
            </a:r>
          </a:p>
          <a:p>
            <a:pPr algn="l">
              <a:lnSpc>
                <a:spcPts val="3779"/>
              </a:lnSpc>
            </a:pPr>
            <a:endParaRPr lang="en-US" sz="2699" spc="80" dirty="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779"/>
              </a:lnSpc>
            </a:pPr>
            <a:r>
              <a:rPr lang="en-US" sz="2699" spc="80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Larger wetlands likely visited by a greater number of larger-bodied species compared to relatively smaller </a:t>
            </a:r>
            <a:r>
              <a:rPr lang="en-US" sz="2699" spc="80" dirty="0" err="1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insessorial</a:t>
            </a:r>
            <a:r>
              <a:rPr lang="en-US" sz="2699" spc="80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 and aerial species.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15263" y="6208394"/>
            <a:ext cx="7344037" cy="386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Landscape variables are responsible for negative trends in richness, local variables responsible for positive predictors of species richness.</a:t>
            </a:r>
          </a:p>
          <a:p>
            <a:pPr algn="l">
              <a:lnSpc>
                <a:spcPts val="3779"/>
              </a:lnSpc>
            </a:pPr>
            <a:endParaRPr lang="en-US" sz="2699" spc="80" dirty="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779"/>
              </a:lnSpc>
            </a:pPr>
            <a:r>
              <a:rPr lang="en-US" sz="2699" spc="80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GIWs across the continent have low species turnover due to aggregation, but have very high diversity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9012" y="1824615"/>
            <a:ext cx="6506132" cy="187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spc="161">
                <a:solidFill>
                  <a:srgbClr val="100F0D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does this mean for birds in GIWs?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626622"/>
            <a:chOff x="0" y="0"/>
            <a:chExt cx="24384000" cy="750216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rcRect t="26910" b="26910"/>
            <a:stretch>
              <a:fillRect/>
            </a:stretch>
          </p:blipFill>
          <p:spPr>
            <a:xfrm>
              <a:off x="0" y="0"/>
              <a:ext cx="24384000" cy="750216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380116" y="1170246"/>
            <a:ext cx="9503924" cy="3252792"/>
            <a:chOff x="0" y="0"/>
            <a:chExt cx="2503091" cy="8567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3091" cy="856702"/>
            </a:xfrm>
            <a:custGeom>
              <a:avLst/>
              <a:gdLst/>
              <a:ahLst/>
              <a:cxnLst/>
              <a:rect l="l" t="t" r="r" b="b"/>
              <a:pathLst>
                <a:path w="2503091" h="856702">
                  <a:moveTo>
                    <a:pt x="0" y="0"/>
                  </a:moveTo>
                  <a:lnTo>
                    <a:pt x="2503091" y="0"/>
                  </a:lnTo>
                  <a:lnTo>
                    <a:pt x="2503091" y="856702"/>
                  </a:lnTo>
                  <a:lnTo>
                    <a:pt x="0" y="856702"/>
                  </a:lnTo>
                  <a:close/>
                </a:path>
              </a:pathLst>
            </a:custGeom>
            <a:solidFill>
              <a:srgbClr val="23710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503091" cy="923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380116" y="1203584"/>
            <a:ext cx="9503924" cy="3219454"/>
          </a:xfrm>
          <a:custGeom>
            <a:avLst/>
            <a:gdLst/>
            <a:ahLst/>
            <a:cxnLst/>
            <a:rect l="l" t="t" r="r" b="b"/>
            <a:pathLst>
              <a:path w="9503924" h="3219454">
                <a:moveTo>
                  <a:pt x="0" y="0"/>
                </a:moveTo>
                <a:lnTo>
                  <a:pt x="9503924" y="0"/>
                </a:lnTo>
                <a:lnTo>
                  <a:pt x="9503924" y="3219454"/>
                </a:lnTo>
                <a:lnTo>
                  <a:pt x="0" y="3219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380116" y="1203584"/>
            <a:ext cx="9503924" cy="3152790"/>
            <a:chOff x="0" y="0"/>
            <a:chExt cx="12671899" cy="4203721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2671899" cy="4203721"/>
            </a:xfrm>
            <a:prstGeom prst="rect">
              <a:avLst/>
            </a:prstGeom>
            <a:solidFill>
              <a:srgbClr val="FFDE59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4380116" y="1170246"/>
            <a:ext cx="950392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4380116" y="4365899"/>
            <a:ext cx="950392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23326" y="6234690"/>
            <a:ext cx="7765797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Prioritize preservation/restoration/creation of larger wetlands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3326" y="7783830"/>
            <a:ext cx="7522382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Incorporate flooded vegetation in created wetlands and restoration of natural wetlands.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90934" y="1348365"/>
            <a:ext cx="6506132" cy="2825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spc="161" dirty="0">
                <a:solidFill>
                  <a:srgbClr val="100F0D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can managers and conservation professionals do with this information?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01141" y="6234690"/>
            <a:ext cx="7765797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Identify wetlands for conservation across their continental distribution, for high bird biodiversity value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5" grpId="0"/>
      <p:bldP spid="1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18005" y="4112303"/>
            <a:ext cx="811751" cy="649401"/>
          </a:xfrm>
          <a:custGeom>
            <a:avLst/>
            <a:gdLst/>
            <a:ahLst/>
            <a:cxnLst/>
            <a:rect l="l" t="t" r="r" b="b"/>
            <a:pathLst>
              <a:path w="811751" h="649401">
                <a:moveTo>
                  <a:pt x="0" y="0"/>
                </a:moveTo>
                <a:lnTo>
                  <a:pt x="811751" y="0"/>
                </a:lnTo>
                <a:lnTo>
                  <a:pt x="811751" y="649401"/>
                </a:lnTo>
                <a:lnTo>
                  <a:pt x="0" y="649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20700" y="4571108"/>
            <a:ext cx="1121366" cy="897093"/>
          </a:xfrm>
          <a:custGeom>
            <a:avLst/>
            <a:gdLst/>
            <a:ahLst/>
            <a:cxnLst/>
            <a:rect l="l" t="t" r="r" b="b"/>
            <a:pathLst>
              <a:path w="1121366" h="897093">
                <a:moveTo>
                  <a:pt x="0" y="0"/>
                </a:moveTo>
                <a:lnTo>
                  <a:pt x="1121366" y="0"/>
                </a:lnTo>
                <a:lnTo>
                  <a:pt x="1121366" y="897092"/>
                </a:lnTo>
                <a:lnTo>
                  <a:pt x="0" y="897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27060" y="5679228"/>
            <a:ext cx="1593640" cy="1274912"/>
          </a:xfrm>
          <a:custGeom>
            <a:avLst/>
            <a:gdLst/>
            <a:ahLst/>
            <a:cxnLst/>
            <a:rect l="l" t="t" r="r" b="b"/>
            <a:pathLst>
              <a:path w="1593640" h="1274912">
                <a:moveTo>
                  <a:pt x="1593640" y="0"/>
                </a:moveTo>
                <a:lnTo>
                  <a:pt x="0" y="0"/>
                </a:lnTo>
                <a:lnTo>
                  <a:pt x="0" y="1274912"/>
                </a:lnTo>
                <a:lnTo>
                  <a:pt x="1593640" y="1274912"/>
                </a:lnTo>
                <a:lnTo>
                  <a:pt x="15936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72218">
            <a:off x="14515220" y="8649903"/>
            <a:ext cx="1110375" cy="844810"/>
          </a:xfrm>
          <a:custGeom>
            <a:avLst/>
            <a:gdLst/>
            <a:ahLst/>
            <a:cxnLst/>
            <a:rect l="l" t="t" r="r" b="b"/>
            <a:pathLst>
              <a:path w="1110375" h="844810">
                <a:moveTo>
                  <a:pt x="0" y="0"/>
                </a:moveTo>
                <a:lnTo>
                  <a:pt x="1110375" y="0"/>
                </a:lnTo>
                <a:lnTo>
                  <a:pt x="1110375" y="844810"/>
                </a:lnTo>
                <a:lnTo>
                  <a:pt x="0" y="844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79204" y="9072308"/>
            <a:ext cx="3217593" cy="1878270"/>
          </a:xfrm>
          <a:custGeom>
            <a:avLst/>
            <a:gdLst/>
            <a:ahLst/>
            <a:cxnLst/>
            <a:rect l="l" t="t" r="r" b="b"/>
            <a:pathLst>
              <a:path w="3217593" h="1878270">
                <a:moveTo>
                  <a:pt x="0" y="0"/>
                </a:moveTo>
                <a:lnTo>
                  <a:pt x="3217592" y="0"/>
                </a:lnTo>
                <a:lnTo>
                  <a:pt x="3217592" y="1878270"/>
                </a:lnTo>
                <a:lnTo>
                  <a:pt x="0" y="18782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560191" y="3988457"/>
            <a:ext cx="1582887" cy="2062393"/>
          </a:xfrm>
          <a:custGeom>
            <a:avLst/>
            <a:gdLst/>
            <a:ahLst/>
            <a:cxnLst/>
            <a:rect l="l" t="t" r="r" b="b"/>
            <a:pathLst>
              <a:path w="1582887" h="2062393">
                <a:moveTo>
                  <a:pt x="1582887" y="0"/>
                </a:moveTo>
                <a:lnTo>
                  <a:pt x="0" y="0"/>
                </a:lnTo>
                <a:lnTo>
                  <a:pt x="0" y="2062394"/>
                </a:lnTo>
                <a:lnTo>
                  <a:pt x="1582887" y="2062394"/>
                </a:lnTo>
                <a:lnTo>
                  <a:pt x="15828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729756" y="8097267"/>
            <a:ext cx="1701610" cy="1659070"/>
          </a:xfrm>
          <a:custGeom>
            <a:avLst/>
            <a:gdLst/>
            <a:ahLst/>
            <a:cxnLst/>
            <a:rect l="l" t="t" r="r" b="b"/>
            <a:pathLst>
              <a:path w="1701610" h="1659070">
                <a:moveTo>
                  <a:pt x="1701610" y="0"/>
                </a:moveTo>
                <a:lnTo>
                  <a:pt x="0" y="0"/>
                </a:lnTo>
                <a:lnTo>
                  <a:pt x="0" y="1659069"/>
                </a:lnTo>
                <a:lnTo>
                  <a:pt x="1701610" y="1659069"/>
                </a:lnTo>
                <a:lnTo>
                  <a:pt x="1701610" y="0"/>
                </a:lnTo>
                <a:close/>
              </a:path>
            </a:pathLst>
          </a:custGeom>
          <a:blipFill>
            <a:blip r:embed="rId12">
              <a:alphaModFix amt="5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82" r="-4330" b="-48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697241"/>
            <a:ext cx="2228612" cy="1735532"/>
          </a:xfrm>
          <a:custGeom>
            <a:avLst/>
            <a:gdLst/>
            <a:ahLst/>
            <a:cxnLst/>
            <a:rect l="l" t="t" r="r" b="b"/>
            <a:pathLst>
              <a:path w="2228612" h="1735532">
                <a:moveTo>
                  <a:pt x="0" y="0"/>
                </a:moveTo>
                <a:lnTo>
                  <a:pt x="2228612" y="0"/>
                </a:lnTo>
                <a:lnTo>
                  <a:pt x="2228612" y="1735531"/>
                </a:lnTo>
                <a:lnTo>
                  <a:pt x="0" y="17355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094123" y="2062375"/>
            <a:ext cx="8101701" cy="4749256"/>
          </a:xfrm>
          <a:custGeom>
            <a:avLst/>
            <a:gdLst/>
            <a:ahLst/>
            <a:cxnLst/>
            <a:rect l="l" t="t" r="r" b="b"/>
            <a:pathLst>
              <a:path w="6113903" h="3400919">
                <a:moveTo>
                  <a:pt x="0" y="0"/>
                </a:moveTo>
                <a:lnTo>
                  <a:pt x="6113903" y="0"/>
                </a:lnTo>
                <a:lnTo>
                  <a:pt x="6113903" y="3400919"/>
                </a:lnTo>
                <a:lnTo>
                  <a:pt x="0" y="34009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81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4507"/>
                      </a14:imgEffect>
                      <a14:imgEffect>
                        <a14:saturation sat="79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29756" y="535316"/>
            <a:ext cx="13050944" cy="143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dirty="0">
                <a:solidFill>
                  <a:srgbClr val="194B74"/>
                </a:solidFill>
                <a:latin typeface="Chunk Five"/>
                <a:ea typeface="Chunk Five"/>
                <a:cs typeface="Chunk Five"/>
                <a:sym typeface="Chunk Five"/>
              </a:rPr>
              <a:t>Thanks to everyone who contributes to eBird.</a:t>
            </a:r>
          </a:p>
          <a:p>
            <a:pPr algn="l">
              <a:lnSpc>
                <a:spcPts val="5880"/>
              </a:lnSpc>
            </a:pPr>
            <a:r>
              <a:rPr lang="en-US" sz="2800" dirty="0">
                <a:solidFill>
                  <a:srgbClr val="194B74"/>
                </a:solidFill>
                <a:latin typeface="Chunk Five"/>
                <a:ea typeface="Chunk Five"/>
                <a:cs typeface="Chunk Five"/>
                <a:sym typeface="Chunk Five"/>
              </a:rPr>
              <a:t>Special thanks to my collaborators Brittany Mason and Corey T. Callaghan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94123" y="6941516"/>
            <a:ext cx="8097545" cy="3253006"/>
          </a:xfrm>
          <a:prstGeom prst="rect">
            <a:avLst/>
          </a:prstGeom>
          <a:solidFill>
            <a:srgbClr val="FFDE59">
              <a:alpha val="77069"/>
            </a:srgbClr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04060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Questions: </a:t>
            </a:r>
            <a:r>
              <a:rPr lang="en-US" sz="2400" b="1" dirty="0">
                <a:solidFill>
                  <a:srgbClr val="040606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8"/>
              </a:rPr>
              <a:t>j.barrattheitman@ufl.edu</a:t>
            </a:r>
            <a:endParaRPr lang="en-US" sz="2400" b="1" dirty="0">
              <a:solidFill>
                <a:srgbClr val="04060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040606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779"/>
              </a:lnSpc>
            </a:pPr>
            <a:r>
              <a:rPr lang="en-US" sz="2000" u="sng" spc="80" dirty="0">
                <a:solidFill>
                  <a:srgbClr val="000000"/>
                </a:solidFill>
                <a:ea typeface="Open Sans 1"/>
                <a:cs typeface="Open Sans 1"/>
                <a:sym typeface="Open Sans 1"/>
              </a:rPr>
              <a:t>Fun Facts</a:t>
            </a:r>
            <a:r>
              <a:rPr lang="en-US" sz="2000" spc="80" dirty="0">
                <a:solidFill>
                  <a:srgbClr val="000000"/>
                </a:solidFill>
                <a:ea typeface="Open Sans 1"/>
                <a:cs typeface="Open Sans 1"/>
                <a:sym typeface="Open Sans 1"/>
              </a:rPr>
              <a:t>:</a:t>
            </a:r>
          </a:p>
          <a:p>
            <a:pPr algn="l">
              <a:lnSpc>
                <a:spcPts val="3779"/>
              </a:lnSpc>
            </a:pPr>
            <a:r>
              <a:rPr lang="en-US" sz="2000" spc="80" dirty="0">
                <a:solidFill>
                  <a:srgbClr val="000000"/>
                </a:solidFill>
                <a:ea typeface="Open Sans 1"/>
                <a:cs typeface="Open Sans 1"/>
                <a:sym typeface="Open Sans 1"/>
              </a:rPr>
              <a:t>Spark bird was the Red-bellied Woodpecker.</a:t>
            </a:r>
          </a:p>
          <a:p>
            <a:pPr algn="l">
              <a:lnSpc>
                <a:spcPts val="3779"/>
              </a:lnSpc>
            </a:pPr>
            <a:r>
              <a:rPr lang="en-US" sz="2000" spc="80" dirty="0">
                <a:solidFill>
                  <a:srgbClr val="000000"/>
                </a:solidFill>
                <a:ea typeface="Open Sans 1"/>
                <a:cs typeface="Open Sans 1"/>
                <a:sym typeface="Open Sans 1"/>
              </a:rPr>
              <a:t>Favorite bands are Death Cab for Cutie, Vampire Weekend, and all things Bob.</a:t>
            </a:r>
          </a:p>
          <a:p>
            <a:pPr algn="l">
              <a:lnSpc>
                <a:spcPts val="3779"/>
              </a:lnSpc>
            </a:pPr>
            <a:r>
              <a:rPr lang="en-US" sz="2000" spc="80" dirty="0">
                <a:solidFill>
                  <a:srgbClr val="000000"/>
                </a:solidFill>
                <a:ea typeface="Open Sans 1"/>
                <a:cs typeface="Open Sans 1"/>
                <a:sym typeface="Open Sans 1"/>
              </a:rPr>
              <a:t>Will talk all things running, cycling, and Wingspan.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6510381"/>
            <a:ext cx="18288000" cy="3026049"/>
            <a:chOff x="0" y="0"/>
            <a:chExt cx="4936991" cy="796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6991" cy="796984"/>
            </a:xfrm>
            <a:custGeom>
              <a:avLst/>
              <a:gdLst/>
              <a:ahLst/>
              <a:cxnLst/>
              <a:rect l="l" t="t" r="r" b="b"/>
              <a:pathLst>
                <a:path w="4936991" h="796984">
                  <a:moveTo>
                    <a:pt x="0" y="0"/>
                  </a:moveTo>
                  <a:lnTo>
                    <a:pt x="4936991" y="0"/>
                  </a:lnTo>
                  <a:lnTo>
                    <a:pt x="4936991" y="796984"/>
                  </a:lnTo>
                  <a:lnTo>
                    <a:pt x="0" y="79698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936991" cy="873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89837" y="2813818"/>
            <a:ext cx="5984590" cy="6444482"/>
            <a:chOff x="0" y="0"/>
            <a:chExt cx="7979453" cy="859264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5176" r="15176"/>
            <a:stretch>
              <a:fillRect/>
            </a:stretch>
          </p:blipFill>
          <p:spPr>
            <a:xfrm>
              <a:off x="0" y="0"/>
              <a:ext cx="7979453" cy="859264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5629983" y="3776619"/>
            <a:ext cx="5984590" cy="5495838"/>
            <a:chOff x="0" y="0"/>
            <a:chExt cx="7979453" cy="732778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3702" r="13702"/>
            <a:stretch>
              <a:fillRect/>
            </a:stretch>
          </p:blipFill>
          <p:spPr>
            <a:xfrm>
              <a:off x="0" y="0"/>
              <a:ext cx="7979453" cy="732778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13573" y="4360753"/>
            <a:ext cx="4941147" cy="4911704"/>
            <a:chOff x="0" y="0"/>
            <a:chExt cx="6588196" cy="654893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6466" r="16466"/>
            <a:stretch>
              <a:fillRect/>
            </a:stretch>
          </p:blipFill>
          <p:spPr>
            <a:xfrm>
              <a:off x="0" y="0"/>
              <a:ext cx="6588196" cy="6548939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304458" y="587680"/>
            <a:ext cx="1663564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500" dirty="0">
                <a:solidFill>
                  <a:srgbClr val="1F2020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are </a:t>
            </a:r>
            <a:r>
              <a:rPr lang="en-US" sz="7500" dirty="0">
                <a:solidFill>
                  <a:srgbClr val="194B74"/>
                </a:solidFill>
                <a:latin typeface="League Gothic"/>
                <a:ea typeface="League Gothic"/>
                <a:cs typeface="League Gothic"/>
                <a:sym typeface="League Gothic"/>
              </a:rPr>
              <a:t>Geographically Isolated Wetlands</a:t>
            </a:r>
            <a:r>
              <a:rPr lang="en-US" sz="7500" dirty="0">
                <a:solidFill>
                  <a:srgbClr val="1F2020"/>
                </a:solidFill>
                <a:latin typeface="League Gothic"/>
                <a:ea typeface="League Gothic"/>
                <a:cs typeface="League Gothic"/>
                <a:sym typeface="League Gothic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0023" y="2014974"/>
            <a:ext cx="12078533" cy="2983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dirty="0">
                <a:solidFill>
                  <a:srgbClr val="1F202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Wetlands with no surface water connection (at least part of the year)</a:t>
            </a:r>
          </a:p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1F202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Characterized by variable: hydrology, vegetation, and area</a:t>
            </a:r>
          </a:p>
          <a:p>
            <a:pPr algn="just">
              <a:lnSpc>
                <a:spcPts val="3919"/>
              </a:lnSpc>
            </a:pPr>
            <a:endParaRPr lang="en-US" sz="2799" dirty="0">
              <a:solidFill>
                <a:srgbClr val="1F202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919"/>
              </a:lnSpc>
            </a:pPr>
            <a:endParaRPr lang="en-US" sz="2799" dirty="0">
              <a:solidFill>
                <a:srgbClr val="1F202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919"/>
              </a:lnSpc>
            </a:pPr>
            <a:endParaRPr lang="en-US" sz="2799" dirty="0">
              <a:solidFill>
                <a:srgbClr val="1F202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1F202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01277" y="3344923"/>
            <a:ext cx="3597154" cy="35971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437" y="1708068"/>
            <a:ext cx="3273710" cy="3273710"/>
            <a:chOff x="0" y="0"/>
            <a:chExt cx="4364947" cy="43649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6687" r="16687"/>
            <a:stretch>
              <a:fillRect/>
            </a:stretch>
          </p:blipFill>
          <p:spPr>
            <a:xfrm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5242728" y="1708068"/>
            <a:ext cx="3273710" cy="3273710"/>
            <a:chOff x="0" y="0"/>
            <a:chExt cx="4364947" cy="436494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6875" r="16875"/>
            <a:stretch>
              <a:fillRect/>
            </a:stretch>
          </p:blipFill>
          <p:spPr>
            <a:xfrm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701437" y="5305222"/>
            <a:ext cx="3273710" cy="3273710"/>
            <a:chOff x="0" y="0"/>
            <a:chExt cx="4364947" cy="436494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6687" r="16687"/>
            <a:stretch>
              <a:fillRect/>
            </a:stretch>
          </p:blipFill>
          <p:spPr>
            <a:xfrm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5242728" y="5305222"/>
            <a:ext cx="3273710" cy="3273710"/>
            <a:chOff x="0" y="0"/>
            <a:chExt cx="4364947" cy="436494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l="16687" r="16687"/>
            <a:stretch>
              <a:fillRect/>
            </a:stretch>
          </p:blipFill>
          <p:spPr>
            <a:xfrm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9792413" y="1111659"/>
            <a:ext cx="6622909" cy="345606"/>
            <a:chOff x="0" y="0"/>
            <a:chExt cx="1744305" cy="910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305" cy="91024"/>
            </a:xfrm>
            <a:custGeom>
              <a:avLst/>
              <a:gdLst/>
              <a:ahLst/>
              <a:cxnLst/>
              <a:rect l="l" t="t" r="r" b="b"/>
              <a:pathLst>
                <a:path w="1744305" h="91024">
                  <a:moveTo>
                    <a:pt x="0" y="0"/>
                  </a:moveTo>
                  <a:lnTo>
                    <a:pt x="1744305" y="0"/>
                  </a:lnTo>
                  <a:lnTo>
                    <a:pt x="1744305" y="91024"/>
                  </a:lnTo>
                  <a:lnTo>
                    <a:pt x="0" y="9102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744305" cy="167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1351933"/>
            <a:ext cx="672737" cy="1499135"/>
          </a:xfrm>
          <a:custGeom>
            <a:avLst/>
            <a:gdLst/>
            <a:ahLst/>
            <a:cxnLst/>
            <a:rect l="l" t="t" r="r" b="b"/>
            <a:pathLst>
              <a:path w="672737" h="1499135">
                <a:moveTo>
                  <a:pt x="0" y="0"/>
                </a:moveTo>
                <a:lnTo>
                  <a:pt x="672737" y="0"/>
                </a:lnTo>
                <a:lnTo>
                  <a:pt x="672737" y="1499135"/>
                </a:lnTo>
                <a:lnTo>
                  <a:pt x="0" y="149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182235" y="498393"/>
            <a:ext cx="687390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500" dirty="0">
                <a:solidFill>
                  <a:srgbClr val="1F2020"/>
                </a:solidFill>
                <a:latin typeface="League Gothic"/>
                <a:ea typeface="League Gothic"/>
                <a:cs typeface="League Gothic"/>
                <a:sym typeface="League Gothic"/>
              </a:rPr>
              <a:t>Where are they found?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96072" y="3168686"/>
            <a:ext cx="776005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Continental Distribution with many names [</a:t>
            </a:r>
            <a:r>
              <a:rPr lang="en-US" sz="2799" dirty="0" err="1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ie</a:t>
            </a:r>
            <a:r>
              <a:rPr lang="en-US" sz="27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. Carolina Bays, Prairie Potholes, Vernal Pools, etc.]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33469" y="1865044"/>
            <a:ext cx="748526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Hardwood forest; Prairie; Pine Savanna; and Urban areas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098968-2678-D200-D346-2C956272E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57" y="4981778"/>
            <a:ext cx="7362721" cy="4692175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B229B579-0666-4817-111F-C6038D7E83BF}"/>
              </a:ext>
            </a:extLst>
          </p:cNvPr>
          <p:cNvSpPr txBox="1"/>
          <p:nvPr/>
        </p:nvSpPr>
        <p:spPr>
          <a:xfrm>
            <a:off x="14655201" y="9811854"/>
            <a:ext cx="2341361" cy="20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(Lane and D’Amico 2016)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35978" cy="10287000"/>
            <a:chOff x="0" y="0"/>
            <a:chExt cx="1853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97" cy="2709333"/>
            </a:xfrm>
            <a:custGeom>
              <a:avLst/>
              <a:gdLst/>
              <a:ahLst/>
              <a:cxnLst/>
              <a:rect l="l" t="t" r="r" b="b"/>
              <a:pathLst>
                <a:path w="1853097" h="2709333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8271876" cy="8229600"/>
          </a:xfrm>
          <a:custGeom>
            <a:avLst/>
            <a:gdLst/>
            <a:ahLst/>
            <a:cxnLst/>
            <a:rect l="l" t="t" r="r" b="b"/>
            <a:pathLst>
              <a:path w="8271876" h="8229600">
                <a:moveTo>
                  <a:pt x="0" y="0"/>
                </a:moveTo>
                <a:lnTo>
                  <a:pt x="8271876" y="0"/>
                </a:lnTo>
                <a:lnTo>
                  <a:pt x="82718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0" t="-2445" r="-35489" b="-244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142907" y="3676366"/>
            <a:ext cx="712668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Evidence species richness is higher in wetlands than surrounding uplands.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2907" y="5549042"/>
            <a:ext cx="70235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Species richness is higher in urban wetlands compared to rural ones.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42906" y="7682728"/>
            <a:ext cx="7611693" cy="1968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en-US" sz="2799" dirty="0">
                <a:solidFill>
                  <a:srgbClr val="194B7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But</a:t>
            </a: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 we don’t know how these affect different functional groups of birds...</a:t>
            </a:r>
          </a:p>
          <a:p>
            <a:pPr marL="302259" lvl="1" algn="l">
              <a:lnSpc>
                <a:spcPts val="3919"/>
              </a:lnSpc>
            </a:pPr>
            <a:r>
              <a:rPr lang="en-US" sz="2799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   </a:t>
            </a:r>
          </a:p>
          <a:p>
            <a:pPr marL="302259" lvl="1" algn="l">
              <a:lnSpc>
                <a:spcPts val="3919"/>
              </a:lnSpc>
            </a:pPr>
            <a:r>
              <a:rPr lang="en-US" sz="2799" b="1" dirty="0">
                <a:solidFill>
                  <a:schemeClr val="tx2"/>
                </a:solidFill>
                <a:latin typeface="Open Sans 1"/>
                <a:ea typeface="Open Sans 1"/>
                <a:cs typeface="Open Sans 1"/>
                <a:sym typeface="Open Sans 1"/>
              </a:rPr>
              <a:t>Or</a:t>
            </a: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 if these signals are consistent spatially…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42907" y="1352418"/>
            <a:ext cx="7344322" cy="188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do we know about </a:t>
            </a:r>
            <a:r>
              <a:rPr lang="en-US" sz="6599" dirty="0">
                <a:solidFill>
                  <a:srgbClr val="194B74"/>
                </a:solidFill>
                <a:latin typeface="League Gothic"/>
                <a:ea typeface="League Gothic"/>
                <a:cs typeface="League Gothic"/>
                <a:sym typeface="League Gothic"/>
              </a:rPr>
              <a:t>Birds</a:t>
            </a:r>
            <a:r>
              <a:rPr lang="en-US" sz="6599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 in Isolated Wetlands?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65039" y="4731419"/>
            <a:ext cx="3941561" cy="462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(Barratt Heitmann et al. 2024, </a:t>
            </a:r>
            <a:r>
              <a:rPr lang="en-US" sz="13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Riffell</a:t>
            </a:r>
            <a:r>
              <a:rPr lang="en-US" sz="1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et al. 2006)</a:t>
            </a:r>
          </a:p>
          <a:p>
            <a:pPr algn="ctr">
              <a:lnSpc>
                <a:spcPts val="1820"/>
              </a:lnSpc>
              <a:spcBef>
                <a:spcPct val="0"/>
              </a:spcBef>
            </a:pPr>
            <a:endParaRPr lang="en-US" sz="13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65038" y="6702263"/>
            <a:ext cx="2341361" cy="203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(McKinney and Paton 2009)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roup 13">
            <a:extLst>
              <a:ext uri="{FF2B5EF4-FFF2-40B4-BE49-F238E27FC236}">
                <a16:creationId xmlns:a16="http://schemas.microsoft.com/office/drawing/2014/main" id="{B6A8D5F0-8943-4D56-3D22-231445B1B5E5}"/>
              </a:ext>
            </a:extLst>
          </p:cNvPr>
          <p:cNvGrpSpPr/>
          <p:nvPr/>
        </p:nvGrpSpPr>
        <p:grpSpPr>
          <a:xfrm>
            <a:off x="11331009" y="1634945"/>
            <a:ext cx="2232592" cy="340147"/>
            <a:chOff x="0" y="0"/>
            <a:chExt cx="1744305" cy="91024"/>
          </a:xfrm>
        </p:grpSpPr>
        <p:sp>
          <p:nvSpPr>
            <p:cNvPr id="440" name="Freeform 14">
              <a:extLst>
                <a:ext uri="{FF2B5EF4-FFF2-40B4-BE49-F238E27FC236}">
                  <a16:creationId xmlns:a16="http://schemas.microsoft.com/office/drawing/2014/main" id="{4CA3BEB8-5EE6-F07D-C5C6-0094353E93C5}"/>
                </a:ext>
              </a:extLst>
            </p:cNvPr>
            <p:cNvSpPr/>
            <p:nvPr/>
          </p:nvSpPr>
          <p:spPr>
            <a:xfrm>
              <a:off x="0" y="0"/>
              <a:ext cx="1744305" cy="91024"/>
            </a:xfrm>
            <a:custGeom>
              <a:avLst/>
              <a:gdLst/>
              <a:ahLst/>
              <a:cxnLst/>
              <a:rect l="l" t="t" r="r" b="b"/>
              <a:pathLst>
                <a:path w="1744305" h="91024">
                  <a:moveTo>
                    <a:pt x="0" y="0"/>
                  </a:moveTo>
                  <a:lnTo>
                    <a:pt x="1744305" y="0"/>
                  </a:lnTo>
                  <a:lnTo>
                    <a:pt x="1744305" y="91024"/>
                  </a:lnTo>
                  <a:lnTo>
                    <a:pt x="0" y="9102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41" name="TextBox 15">
              <a:extLst>
                <a:ext uri="{FF2B5EF4-FFF2-40B4-BE49-F238E27FC236}">
                  <a16:creationId xmlns:a16="http://schemas.microsoft.com/office/drawing/2014/main" id="{3AB65083-0799-2E43-51BE-C2302456BED2}"/>
                </a:ext>
              </a:extLst>
            </p:cNvPr>
            <p:cNvSpPr txBox="1"/>
            <p:nvPr/>
          </p:nvSpPr>
          <p:spPr>
            <a:xfrm>
              <a:off x="0" y="-76200"/>
              <a:ext cx="1744305" cy="167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grpSp>
        <p:nvGrpSpPr>
          <p:cNvPr id="436" name="Group 13">
            <a:extLst>
              <a:ext uri="{FF2B5EF4-FFF2-40B4-BE49-F238E27FC236}">
                <a16:creationId xmlns:a16="http://schemas.microsoft.com/office/drawing/2014/main" id="{C321F6D8-EAAF-476D-7650-D39698122941}"/>
              </a:ext>
            </a:extLst>
          </p:cNvPr>
          <p:cNvGrpSpPr/>
          <p:nvPr/>
        </p:nvGrpSpPr>
        <p:grpSpPr>
          <a:xfrm>
            <a:off x="11296393" y="699968"/>
            <a:ext cx="6622909" cy="345606"/>
            <a:chOff x="0" y="0"/>
            <a:chExt cx="1744305" cy="91024"/>
          </a:xfrm>
        </p:grpSpPr>
        <p:sp>
          <p:nvSpPr>
            <p:cNvPr id="437" name="Freeform 14">
              <a:extLst>
                <a:ext uri="{FF2B5EF4-FFF2-40B4-BE49-F238E27FC236}">
                  <a16:creationId xmlns:a16="http://schemas.microsoft.com/office/drawing/2014/main" id="{8CA1E90E-2704-7651-2E0F-B6A2CFC8A143}"/>
                </a:ext>
              </a:extLst>
            </p:cNvPr>
            <p:cNvSpPr/>
            <p:nvPr/>
          </p:nvSpPr>
          <p:spPr>
            <a:xfrm>
              <a:off x="0" y="0"/>
              <a:ext cx="1744305" cy="91024"/>
            </a:xfrm>
            <a:custGeom>
              <a:avLst/>
              <a:gdLst/>
              <a:ahLst/>
              <a:cxnLst/>
              <a:rect l="l" t="t" r="r" b="b"/>
              <a:pathLst>
                <a:path w="1744305" h="91024">
                  <a:moveTo>
                    <a:pt x="0" y="0"/>
                  </a:moveTo>
                  <a:lnTo>
                    <a:pt x="1744305" y="0"/>
                  </a:lnTo>
                  <a:lnTo>
                    <a:pt x="1744305" y="91024"/>
                  </a:lnTo>
                  <a:lnTo>
                    <a:pt x="0" y="9102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38" name="TextBox 15">
              <a:extLst>
                <a:ext uri="{FF2B5EF4-FFF2-40B4-BE49-F238E27FC236}">
                  <a16:creationId xmlns:a16="http://schemas.microsoft.com/office/drawing/2014/main" id="{A7C7BA17-6DC5-6F71-9FD8-11D032BCBB45}"/>
                </a:ext>
              </a:extLst>
            </p:cNvPr>
            <p:cNvSpPr txBox="1"/>
            <p:nvPr/>
          </p:nvSpPr>
          <p:spPr>
            <a:xfrm>
              <a:off x="0" y="-76200"/>
              <a:ext cx="1744305" cy="167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332779" y="602623"/>
            <a:ext cx="1425520" cy="1573813"/>
            <a:chOff x="0" y="0"/>
            <a:chExt cx="1900694" cy="2098418"/>
          </a:xfrm>
        </p:grpSpPr>
        <p:grpSp>
          <p:nvGrpSpPr>
            <p:cNvPr id="3" name="Group 3"/>
            <p:cNvGrpSpPr/>
            <p:nvPr/>
          </p:nvGrpSpPr>
          <p:grpSpPr>
            <a:xfrm>
              <a:off x="98534" y="592685"/>
              <a:ext cx="1505732" cy="1505732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365259" cy="1365259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535435" y="491628"/>
              <a:ext cx="1365259" cy="1365259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35435" y="541236"/>
              <a:ext cx="1266042" cy="126604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98534" y="98402"/>
              <a:ext cx="1168456" cy="1168456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18379" y="682630"/>
              <a:ext cx="1266042" cy="1266042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293547" y="859285"/>
              <a:ext cx="972533" cy="972533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731798" y="687991"/>
              <a:ext cx="972533" cy="972533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96495" y="201724"/>
              <a:ext cx="972533" cy="97253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2938222" y="178996"/>
            <a:ext cx="2006832" cy="2215597"/>
            <a:chOff x="0" y="0"/>
            <a:chExt cx="2675776" cy="2954129"/>
          </a:xfrm>
        </p:grpSpPr>
        <p:grpSp>
          <p:nvGrpSpPr>
            <p:cNvPr id="31" name="Group 31"/>
            <p:cNvGrpSpPr/>
            <p:nvPr/>
          </p:nvGrpSpPr>
          <p:grpSpPr>
            <a:xfrm>
              <a:off x="138715" y="834376"/>
              <a:ext cx="2119753" cy="2119753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0"/>
              <a:ext cx="1921997" cy="1921997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753779" y="692108"/>
              <a:ext cx="1921997" cy="1921997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753779" y="761946"/>
              <a:ext cx="1782320" cy="1782320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138715" y="138529"/>
              <a:ext cx="1644939" cy="1644939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307432" y="960998"/>
              <a:ext cx="1782320" cy="1782320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413252" y="1209692"/>
              <a:ext cx="1369122" cy="1369122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030217" y="968546"/>
              <a:ext cx="1369122" cy="1369122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276624" y="283985"/>
              <a:ext cx="1369122" cy="1369122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</p:grpSp>
      <p:grpSp>
        <p:nvGrpSpPr>
          <p:cNvPr id="58" name="Group 58"/>
          <p:cNvGrpSpPr/>
          <p:nvPr/>
        </p:nvGrpSpPr>
        <p:grpSpPr>
          <a:xfrm>
            <a:off x="6389716" y="52436"/>
            <a:ext cx="2648661" cy="2924193"/>
            <a:chOff x="0" y="0"/>
            <a:chExt cx="3531548" cy="3898924"/>
          </a:xfrm>
        </p:grpSpPr>
        <p:grpSp>
          <p:nvGrpSpPr>
            <p:cNvPr id="59" name="Group 59"/>
            <p:cNvGrpSpPr/>
            <p:nvPr/>
          </p:nvGrpSpPr>
          <p:grpSpPr>
            <a:xfrm>
              <a:off x="183080" y="1101227"/>
              <a:ext cx="2797697" cy="2797697"/>
              <a:chOff x="0" y="0"/>
              <a:chExt cx="812800" cy="8128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0" y="0"/>
              <a:ext cx="2536694" cy="2536694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65" name="Group 65"/>
            <p:cNvGrpSpPr/>
            <p:nvPr/>
          </p:nvGrpSpPr>
          <p:grpSpPr>
            <a:xfrm>
              <a:off x="994854" y="913459"/>
              <a:ext cx="2536694" cy="2536694"/>
              <a:chOff x="0" y="0"/>
              <a:chExt cx="812800" cy="8128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994854" y="1005634"/>
              <a:ext cx="2352345" cy="2352345"/>
              <a:chOff x="0" y="0"/>
              <a:chExt cx="812800" cy="81280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70" name="TextBox 7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71" name="Group 71"/>
            <p:cNvGrpSpPr/>
            <p:nvPr/>
          </p:nvGrpSpPr>
          <p:grpSpPr>
            <a:xfrm>
              <a:off x="183080" y="182833"/>
              <a:ext cx="2171027" cy="2171027"/>
              <a:chOff x="0" y="0"/>
              <a:chExt cx="812800" cy="8128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405755" y="1268347"/>
              <a:ext cx="2352345" cy="2352345"/>
              <a:chOff x="0" y="0"/>
              <a:chExt cx="812800" cy="8128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77" name="Group 77"/>
            <p:cNvGrpSpPr/>
            <p:nvPr/>
          </p:nvGrpSpPr>
          <p:grpSpPr>
            <a:xfrm>
              <a:off x="545419" y="1596577"/>
              <a:ext cx="1806997" cy="1806997"/>
              <a:chOff x="0" y="0"/>
              <a:chExt cx="812800" cy="8128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80" name="Group 80"/>
            <p:cNvGrpSpPr/>
            <p:nvPr/>
          </p:nvGrpSpPr>
          <p:grpSpPr>
            <a:xfrm>
              <a:off x="1359702" y="1278308"/>
              <a:ext cx="1806997" cy="1806997"/>
              <a:chOff x="0" y="0"/>
              <a:chExt cx="812800" cy="812800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82" name="TextBox 82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>
              <a:off x="365094" y="374809"/>
              <a:ext cx="1806997" cy="1806997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</p:grpSp>
      <p:grpSp>
        <p:nvGrpSpPr>
          <p:cNvPr id="86" name="Group 86"/>
          <p:cNvGrpSpPr/>
          <p:nvPr/>
        </p:nvGrpSpPr>
        <p:grpSpPr>
          <a:xfrm>
            <a:off x="1253535" y="3991815"/>
            <a:ext cx="3770230" cy="2755610"/>
            <a:chOff x="0" y="0"/>
            <a:chExt cx="5026973" cy="3674146"/>
          </a:xfrm>
        </p:grpSpPr>
        <p:grpSp>
          <p:nvGrpSpPr>
            <p:cNvPr id="87" name="Group 87"/>
            <p:cNvGrpSpPr/>
            <p:nvPr/>
          </p:nvGrpSpPr>
          <p:grpSpPr>
            <a:xfrm>
              <a:off x="3099019" y="893143"/>
              <a:ext cx="769180" cy="775841"/>
              <a:chOff x="0" y="0"/>
              <a:chExt cx="151937" cy="153253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151937" cy="153253"/>
              </a:xfrm>
              <a:custGeom>
                <a:avLst/>
                <a:gdLst/>
                <a:ahLst/>
                <a:cxnLst/>
                <a:rect l="l" t="t" r="r" b="b"/>
                <a:pathLst>
                  <a:path w="151937" h="153253">
                    <a:moveTo>
                      <a:pt x="0" y="0"/>
                    </a:moveTo>
                    <a:lnTo>
                      <a:pt x="151937" y="0"/>
                    </a:lnTo>
                    <a:lnTo>
                      <a:pt x="151937" y="153253"/>
                    </a:lnTo>
                    <a:lnTo>
                      <a:pt x="0" y="153253"/>
                    </a:lnTo>
                    <a:close/>
                  </a:path>
                </a:pathLst>
              </a:custGeom>
              <a:solidFill>
                <a:srgbClr val="4A9748"/>
              </a:solidFill>
            </p:spPr>
          </p:sp>
          <p:sp>
            <p:nvSpPr>
              <p:cNvPr id="89" name="TextBox 89"/>
              <p:cNvSpPr txBox="1"/>
              <p:nvPr/>
            </p:nvSpPr>
            <p:spPr>
              <a:xfrm>
                <a:off x="0" y="-76200"/>
                <a:ext cx="151937" cy="229453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>
              <a:off x="1898033" y="1070765"/>
              <a:ext cx="769180" cy="775841"/>
              <a:chOff x="0" y="0"/>
              <a:chExt cx="151937" cy="153253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151937" cy="153253"/>
              </a:xfrm>
              <a:custGeom>
                <a:avLst/>
                <a:gdLst/>
                <a:ahLst/>
                <a:cxnLst/>
                <a:rect l="l" t="t" r="r" b="b"/>
                <a:pathLst>
                  <a:path w="151937" h="153253">
                    <a:moveTo>
                      <a:pt x="0" y="0"/>
                    </a:moveTo>
                    <a:lnTo>
                      <a:pt x="151937" y="0"/>
                    </a:lnTo>
                    <a:lnTo>
                      <a:pt x="151937" y="153253"/>
                    </a:lnTo>
                    <a:lnTo>
                      <a:pt x="0" y="153253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92" name="TextBox 92"/>
              <p:cNvSpPr txBox="1"/>
              <p:nvPr/>
            </p:nvSpPr>
            <p:spPr>
              <a:xfrm>
                <a:off x="0" y="-76200"/>
                <a:ext cx="151937" cy="229453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>
              <a:off x="2525566" y="294924"/>
              <a:ext cx="769180" cy="1277970"/>
              <a:chOff x="0" y="0"/>
              <a:chExt cx="151937" cy="252438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151937" cy="252438"/>
              </a:xfrm>
              <a:custGeom>
                <a:avLst/>
                <a:gdLst/>
                <a:ahLst/>
                <a:cxnLst/>
                <a:rect l="l" t="t" r="r" b="b"/>
                <a:pathLst>
                  <a:path w="151937" h="252438">
                    <a:moveTo>
                      <a:pt x="0" y="0"/>
                    </a:moveTo>
                    <a:lnTo>
                      <a:pt x="151937" y="0"/>
                    </a:lnTo>
                    <a:lnTo>
                      <a:pt x="151937" y="252438"/>
                    </a:lnTo>
                    <a:lnTo>
                      <a:pt x="0" y="252438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95" name="TextBox 95"/>
              <p:cNvSpPr txBox="1"/>
              <p:nvPr/>
            </p:nvSpPr>
            <p:spPr>
              <a:xfrm>
                <a:off x="0" y="-76200"/>
                <a:ext cx="151937" cy="328638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96" name="Group 96"/>
            <p:cNvGrpSpPr/>
            <p:nvPr/>
          </p:nvGrpSpPr>
          <p:grpSpPr>
            <a:xfrm>
              <a:off x="2533262" y="1689237"/>
              <a:ext cx="769180" cy="775841"/>
              <a:chOff x="0" y="0"/>
              <a:chExt cx="151937" cy="153253"/>
            </a:xfrm>
          </p:grpSpPr>
          <p:sp>
            <p:nvSpPr>
              <p:cNvPr id="97" name="Freeform 97"/>
              <p:cNvSpPr/>
              <p:nvPr/>
            </p:nvSpPr>
            <p:spPr>
              <a:xfrm>
                <a:off x="0" y="0"/>
                <a:ext cx="151937" cy="153253"/>
              </a:xfrm>
              <a:custGeom>
                <a:avLst/>
                <a:gdLst/>
                <a:ahLst/>
                <a:cxnLst/>
                <a:rect l="l" t="t" r="r" b="b"/>
                <a:pathLst>
                  <a:path w="151937" h="153253">
                    <a:moveTo>
                      <a:pt x="0" y="0"/>
                    </a:moveTo>
                    <a:lnTo>
                      <a:pt x="151937" y="0"/>
                    </a:lnTo>
                    <a:lnTo>
                      <a:pt x="151937" y="153253"/>
                    </a:lnTo>
                    <a:lnTo>
                      <a:pt x="0" y="153253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98" name="TextBox 98"/>
              <p:cNvSpPr txBox="1"/>
              <p:nvPr/>
            </p:nvSpPr>
            <p:spPr>
              <a:xfrm>
                <a:off x="0" y="-76200"/>
                <a:ext cx="151937" cy="229453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99" name="Group 99"/>
            <p:cNvGrpSpPr/>
            <p:nvPr/>
          </p:nvGrpSpPr>
          <p:grpSpPr>
            <a:xfrm>
              <a:off x="3302442" y="1572894"/>
              <a:ext cx="769180" cy="775841"/>
              <a:chOff x="0" y="0"/>
              <a:chExt cx="151937" cy="153253"/>
            </a:xfrm>
          </p:grpSpPr>
          <p:sp>
            <p:nvSpPr>
              <p:cNvPr id="100" name="Freeform 100"/>
              <p:cNvSpPr/>
              <p:nvPr/>
            </p:nvSpPr>
            <p:spPr>
              <a:xfrm>
                <a:off x="0" y="0"/>
                <a:ext cx="151937" cy="153253"/>
              </a:xfrm>
              <a:custGeom>
                <a:avLst/>
                <a:gdLst/>
                <a:ahLst/>
                <a:cxnLst/>
                <a:rect l="l" t="t" r="r" b="b"/>
                <a:pathLst>
                  <a:path w="151937" h="153253">
                    <a:moveTo>
                      <a:pt x="0" y="0"/>
                    </a:moveTo>
                    <a:lnTo>
                      <a:pt x="151937" y="0"/>
                    </a:lnTo>
                    <a:lnTo>
                      <a:pt x="151937" y="153253"/>
                    </a:lnTo>
                    <a:lnTo>
                      <a:pt x="0" y="153253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01" name="TextBox 101"/>
              <p:cNvSpPr txBox="1"/>
              <p:nvPr/>
            </p:nvSpPr>
            <p:spPr>
              <a:xfrm>
                <a:off x="0" y="-76200"/>
                <a:ext cx="151937" cy="229453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02" name="Group 102"/>
            <p:cNvGrpSpPr/>
            <p:nvPr/>
          </p:nvGrpSpPr>
          <p:grpSpPr>
            <a:xfrm>
              <a:off x="1756386" y="294924"/>
              <a:ext cx="769180" cy="775841"/>
              <a:chOff x="0" y="0"/>
              <a:chExt cx="151937" cy="153253"/>
            </a:xfrm>
          </p:grpSpPr>
          <p:sp>
            <p:nvSpPr>
              <p:cNvPr id="103" name="Freeform 103"/>
              <p:cNvSpPr/>
              <p:nvPr/>
            </p:nvSpPr>
            <p:spPr>
              <a:xfrm>
                <a:off x="0" y="0"/>
                <a:ext cx="151937" cy="153253"/>
              </a:xfrm>
              <a:custGeom>
                <a:avLst/>
                <a:gdLst/>
                <a:ahLst/>
                <a:cxnLst/>
                <a:rect l="l" t="t" r="r" b="b"/>
                <a:pathLst>
                  <a:path w="151937" h="153253">
                    <a:moveTo>
                      <a:pt x="0" y="0"/>
                    </a:moveTo>
                    <a:lnTo>
                      <a:pt x="151937" y="0"/>
                    </a:lnTo>
                    <a:lnTo>
                      <a:pt x="151937" y="153253"/>
                    </a:lnTo>
                    <a:lnTo>
                      <a:pt x="0" y="153253"/>
                    </a:lnTo>
                    <a:close/>
                  </a:path>
                </a:pathLst>
              </a:custGeom>
              <a:solidFill>
                <a:srgbClr val="4A9748"/>
              </a:solidFill>
            </p:spPr>
          </p:sp>
          <p:sp>
            <p:nvSpPr>
              <p:cNvPr id="104" name="TextBox 104"/>
              <p:cNvSpPr txBox="1"/>
              <p:nvPr/>
            </p:nvSpPr>
            <p:spPr>
              <a:xfrm>
                <a:off x="0" y="-76200"/>
                <a:ext cx="151937" cy="229453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05" name="Group 105"/>
            <p:cNvGrpSpPr/>
            <p:nvPr/>
          </p:nvGrpSpPr>
          <p:grpSpPr>
            <a:xfrm>
              <a:off x="1570215" y="1863409"/>
              <a:ext cx="963047" cy="601668"/>
              <a:chOff x="0" y="0"/>
              <a:chExt cx="190231" cy="118848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0"/>
                <a:ext cx="190231" cy="118848"/>
              </a:xfrm>
              <a:custGeom>
                <a:avLst/>
                <a:gdLst/>
                <a:ahLst/>
                <a:cxnLst/>
                <a:rect l="l" t="t" r="r" b="b"/>
                <a:pathLst>
                  <a:path w="190231" h="118848">
                    <a:moveTo>
                      <a:pt x="0" y="0"/>
                    </a:moveTo>
                    <a:lnTo>
                      <a:pt x="190231" y="0"/>
                    </a:lnTo>
                    <a:lnTo>
                      <a:pt x="190231" y="118848"/>
                    </a:lnTo>
                    <a:lnTo>
                      <a:pt x="0" y="118848"/>
                    </a:lnTo>
                    <a:close/>
                  </a:path>
                </a:pathLst>
              </a:custGeom>
              <a:solidFill>
                <a:srgbClr val="1800AD"/>
              </a:solidFill>
            </p:spPr>
          </p:sp>
          <p:sp>
            <p:nvSpPr>
              <p:cNvPr id="107" name="TextBox 107"/>
              <p:cNvSpPr txBox="1"/>
              <p:nvPr/>
            </p:nvSpPr>
            <p:spPr>
              <a:xfrm>
                <a:off x="0" y="-76200"/>
                <a:ext cx="190231" cy="195048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08" name="Group 108"/>
            <p:cNvGrpSpPr/>
            <p:nvPr/>
          </p:nvGrpSpPr>
          <p:grpSpPr>
            <a:xfrm>
              <a:off x="3099019" y="294924"/>
              <a:ext cx="769180" cy="775841"/>
              <a:chOff x="0" y="0"/>
              <a:chExt cx="151937" cy="153253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151937" cy="153253"/>
              </a:xfrm>
              <a:custGeom>
                <a:avLst/>
                <a:gdLst/>
                <a:ahLst/>
                <a:cxnLst/>
                <a:rect l="l" t="t" r="r" b="b"/>
                <a:pathLst>
                  <a:path w="151937" h="153253">
                    <a:moveTo>
                      <a:pt x="0" y="0"/>
                    </a:moveTo>
                    <a:lnTo>
                      <a:pt x="151937" y="0"/>
                    </a:lnTo>
                    <a:lnTo>
                      <a:pt x="151937" y="153253"/>
                    </a:lnTo>
                    <a:lnTo>
                      <a:pt x="0" y="153253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10" name="TextBox 110"/>
              <p:cNvSpPr txBox="1"/>
              <p:nvPr/>
            </p:nvSpPr>
            <p:spPr>
              <a:xfrm>
                <a:off x="0" y="-76200"/>
                <a:ext cx="151937" cy="229453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11" name="Group 111"/>
            <p:cNvGrpSpPr/>
            <p:nvPr/>
          </p:nvGrpSpPr>
          <p:grpSpPr>
            <a:xfrm>
              <a:off x="2202752" y="0"/>
              <a:ext cx="1099691" cy="315571"/>
              <a:chOff x="0" y="0"/>
              <a:chExt cx="217223" cy="62335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0" y="0"/>
                <a:ext cx="217223" cy="62335"/>
              </a:xfrm>
              <a:custGeom>
                <a:avLst/>
                <a:gdLst/>
                <a:ahLst/>
                <a:cxnLst/>
                <a:rect l="l" t="t" r="r" b="b"/>
                <a:pathLst>
                  <a:path w="217223" h="62335">
                    <a:moveTo>
                      <a:pt x="0" y="0"/>
                    </a:moveTo>
                    <a:lnTo>
                      <a:pt x="217223" y="0"/>
                    </a:lnTo>
                    <a:lnTo>
                      <a:pt x="217223" y="62335"/>
                    </a:lnTo>
                    <a:lnTo>
                      <a:pt x="0" y="62335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0" y="-76200"/>
                <a:ext cx="217223" cy="138535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2533262" y="2246555"/>
              <a:ext cx="769180" cy="775841"/>
              <a:chOff x="0" y="0"/>
              <a:chExt cx="151937" cy="153253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0"/>
                <a:ext cx="151937" cy="153253"/>
              </a:xfrm>
              <a:custGeom>
                <a:avLst/>
                <a:gdLst/>
                <a:ahLst/>
                <a:cxnLst/>
                <a:rect l="l" t="t" r="r" b="b"/>
                <a:pathLst>
                  <a:path w="151937" h="153253">
                    <a:moveTo>
                      <a:pt x="0" y="0"/>
                    </a:moveTo>
                    <a:lnTo>
                      <a:pt x="151937" y="0"/>
                    </a:lnTo>
                    <a:lnTo>
                      <a:pt x="151937" y="153253"/>
                    </a:lnTo>
                    <a:lnTo>
                      <a:pt x="0" y="153253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-76200"/>
                <a:ext cx="151937" cy="229453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17" name="Group 117"/>
            <p:cNvGrpSpPr/>
            <p:nvPr/>
          </p:nvGrpSpPr>
          <p:grpSpPr>
            <a:xfrm>
              <a:off x="3294746" y="0"/>
              <a:ext cx="769180" cy="315571"/>
              <a:chOff x="0" y="0"/>
              <a:chExt cx="151937" cy="62335"/>
            </a:xfrm>
          </p:grpSpPr>
          <p:sp>
            <p:nvSpPr>
              <p:cNvPr id="118" name="Freeform 118"/>
              <p:cNvSpPr/>
              <p:nvPr/>
            </p:nvSpPr>
            <p:spPr>
              <a:xfrm>
                <a:off x="0" y="0"/>
                <a:ext cx="151937" cy="62335"/>
              </a:xfrm>
              <a:custGeom>
                <a:avLst/>
                <a:gdLst/>
                <a:ahLst/>
                <a:cxnLst/>
                <a:rect l="l" t="t" r="r" b="b"/>
                <a:pathLst>
                  <a:path w="151937" h="62335">
                    <a:moveTo>
                      <a:pt x="0" y="0"/>
                    </a:moveTo>
                    <a:lnTo>
                      <a:pt x="151937" y="0"/>
                    </a:lnTo>
                    <a:lnTo>
                      <a:pt x="151937" y="62335"/>
                    </a:lnTo>
                    <a:lnTo>
                      <a:pt x="0" y="62335"/>
                    </a:lnTo>
                    <a:close/>
                  </a:path>
                </a:pathLst>
              </a:custGeom>
              <a:solidFill>
                <a:srgbClr val="4A9748"/>
              </a:solidFill>
            </p:spPr>
          </p:sp>
          <p:sp>
            <p:nvSpPr>
              <p:cNvPr id="119" name="TextBox 119"/>
              <p:cNvSpPr txBox="1"/>
              <p:nvPr/>
            </p:nvSpPr>
            <p:spPr>
              <a:xfrm>
                <a:off x="0" y="-76200"/>
                <a:ext cx="151937" cy="138535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20" name="Group 120"/>
            <p:cNvGrpSpPr/>
            <p:nvPr/>
          </p:nvGrpSpPr>
          <p:grpSpPr>
            <a:xfrm>
              <a:off x="1636986" y="2348735"/>
              <a:ext cx="908977" cy="775841"/>
              <a:chOff x="0" y="0"/>
              <a:chExt cx="179551" cy="153253"/>
            </a:xfrm>
          </p:grpSpPr>
          <p:sp>
            <p:nvSpPr>
              <p:cNvPr id="121" name="Freeform 121"/>
              <p:cNvSpPr/>
              <p:nvPr/>
            </p:nvSpPr>
            <p:spPr>
              <a:xfrm>
                <a:off x="0" y="0"/>
                <a:ext cx="179551" cy="153253"/>
              </a:xfrm>
              <a:custGeom>
                <a:avLst/>
                <a:gdLst/>
                <a:ahLst/>
                <a:cxnLst/>
                <a:rect l="l" t="t" r="r" b="b"/>
                <a:pathLst>
                  <a:path w="179551" h="153253">
                    <a:moveTo>
                      <a:pt x="0" y="0"/>
                    </a:moveTo>
                    <a:lnTo>
                      <a:pt x="179551" y="0"/>
                    </a:lnTo>
                    <a:lnTo>
                      <a:pt x="179551" y="153253"/>
                    </a:lnTo>
                    <a:lnTo>
                      <a:pt x="0" y="153253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22" name="TextBox 122"/>
              <p:cNvSpPr txBox="1"/>
              <p:nvPr/>
            </p:nvSpPr>
            <p:spPr>
              <a:xfrm>
                <a:off x="0" y="-76200"/>
                <a:ext cx="179551" cy="229453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23" name="Group 123"/>
            <p:cNvGrpSpPr/>
            <p:nvPr/>
          </p:nvGrpSpPr>
          <p:grpSpPr>
            <a:xfrm>
              <a:off x="3315142" y="2348735"/>
              <a:ext cx="769180" cy="775841"/>
              <a:chOff x="0" y="0"/>
              <a:chExt cx="151937" cy="153253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151937" cy="153253"/>
              </a:xfrm>
              <a:custGeom>
                <a:avLst/>
                <a:gdLst/>
                <a:ahLst/>
                <a:cxnLst/>
                <a:rect l="l" t="t" r="r" b="b"/>
                <a:pathLst>
                  <a:path w="151937" h="153253">
                    <a:moveTo>
                      <a:pt x="0" y="0"/>
                    </a:moveTo>
                    <a:lnTo>
                      <a:pt x="151937" y="0"/>
                    </a:lnTo>
                    <a:lnTo>
                      <a:pt x="151937" y="153253"/>
                    </a:lnTo>
                    <a:lnTo>
                      <a:pt x="0" y="153253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25" name="TextBox 125"/>
              <p:cNvSpPr txBox="1"/>
              <p:nvPr/>
            </p:nvSpPr>
            <p:spPr>
              <a:xfrm>
                <a:off x="0" y="-76200"/>
                <a:ext cx="151937" cy="229453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2157875" y="1524322"/>
              <a:ext cx="1014697" cy="1014697"/>
              <a:chOff x="0" y="0"/>
              <a:chExt cx="812800" cy="812800"/>
            </a:xfrm>
          </p:grpSpPr>
          <p:sp>
            <p:nvSpPr>
              <p:cNvPr id="127" name="Freeform 1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128" name="TextBox 128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2091474" y="1124918"/>
              <a:ext cx="920034" cy="920034"/>
              <a:chOff x="0" y="0"/>
              <a:chExt cx="812800" cy="812800"/>
            </a:xfrm>
          </p:grpSpPr>
          <p:sp>
            <p:nvSpPr>
              <p:cNvPr id="130" name="Freeform 1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131" name="TextBox 13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32" name="Group 132"/>
            <p:cNvGrpSpPr/>
            <p:nvPr/>
          </p:nvGrpSpPr>
          <p:grpSpPr>
            <a:xfrm>
              <a:off x="2452298" y="1456221"/>
              <a:ext cx="920034" cy="920034"/>
              <a:chOff x="0" y="0"/>
              <a:chExt cx="812800" cy="812800"/>
            </a:xfrm>
          </p:grpSpPr>
          <p:sp>
            <p:nvSpPr>
              <p:cNvPr id="133" name="Freeform 1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134" name="TextBox 13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35" name="Group 135"/>
            <p:cNvGrpSpPr/>
            <p:nvPr/>
          </p:nvGrpSpPr>
          <p:grpSpPr>
            <a:xfrm>
              <a:off x="2452298" y="1489651"/>
              <a:ext cx="853172" cy="853172"/>
              <a:chOff x="0" y="0"/>
              <a:chExt cx="812800" cy="812800"/>
            </a:xfrm>
          </p:grpSpPr>
          <p:sp>
            <p:nvSpPr>
              <p:cNvPr id="136" name="Freeform 1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137" name="TextBox 13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2157875" y="1191230"/>
              <a:ext cx="787410" cy="787410"/>
              <a:chOff x="0" y="0"/>
              <a:chExt cx="812800" cy="812800"/>
            </a:xfrm>
          </p:grpSpPr>
          <p:sp>
            <p:nvSpPr>
              <p:cNvPr id="139" name="Freeform 1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140" name="TextBox 14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2238637" y="1584935"/>
              <a:ext cx="853172" cy="853172"/>
              <a:chOff x="0" y="0"/>
              <a:chExt cx="812800" cy="812800"/>
            </a:xfrm>
          </p:grpSpPr>
          <p:sp>
            <p:nvSpPr>
              <p:cNvPr id="142" name="Freeform 1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143" name="TextBox 14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2289292" y="1703981"/>
              <a:ext cx="655380" cy="655380"/>
              <a:chOff x="0" y="0"/>
              <a:chExt cx="812800" cy="812800"/>
            </a:xfrm>
          </p:grpSpPr>
          <p:sp>
            <p:nvSpPr>
              <p:cNvPr id="145" name="Freeform 1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146" name="TextBox 14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47" name="Group 147"/>
            <p:cNvGrpSpPr/>
            <p:nvPr/>
          </p:nvGrpSpPr>
          <p:grpSpPr>
            <a:xfrm>
              <a:off x="2584625" y="1588548"/>
              <a:ext cx="655380" cy="655380"/>
              <a:chOff x="0" y="0"/>
              <a:chExt cx="812800" cy="812800"/>
            </a:xfrm>
          </p:grpSpPr>
          <p:sp>
            <p:nvSpPr>
              <p:cNvPr id="148" name="Freeform 1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149" name="TextBox 14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50" name="Group 150"/>
            <p:cNvGrpSpPr/>
            <p:nvPr/>
          </p:nvGrpSpPr>
          <p:grpSpPr>
            <a:xfrm>
              <a:off x="2223890" y="1260858"/>
              <a:ext cx="655380" cy="655380"/>
              <a:chOff x="0" y="0"/>
              <a:chExt cx="812800" cy="812800"/>
            </a:xfrm>
          </p:grpSpPr>
          <p:sp>
            <p:nvSpPr>
              <p:cNvPr id="151" name="Freeform 1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152" name="TextBox 152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153" name="Group 153"/>
            <p:cNvGrpSpPr/>
            <p:nvPr/>
          </p:nvGrpSpPr>
          <p:grpSpPr>
            <a:xfrm>
              <a:off x="2545962" y="3022396"/>
              <a:ext cx="1538360" cy="601668"/>
              <a:chOff x="0" y="0"/>
              <a:chExt cx="303874" cy="118848"/>
            </a:xfrm>
          </p:grpSpPr>
          <p:sp>
            <p:nvSpPr>
              <p:cNvPr id="154" name="Freeform 154"/>
              <p:cNvSpPr/>
              <p:nvPr/>
            </p:nvSpPr>
            <p:spPr>
              <a:xfrm>
                <a:off x="0" y="0"/>
                <a:ext cx="303874" cy="118848"/>
              </a:xfrm>
              <a:custGeom>
                <a:avLst/>
                <a:gdLst/>
                <a:ahLst/>
                <a:cxnLst/>
                <a:rect l="l" t="t" r="r" b="b"/>
                <a:pathLst>
                  <a:path w="303874" h="118848">
                    <a:moveTo>
                      <a:pt x="0" y="0"/>
                    </a:moveTo>
                    <a:lnTo>
                      <a:pt x="303874" y="0"/>
                    </a:lnTo>
                    <a:lnTo>
                      <a:pt x="303874" y="118848"/>
                    </a:lnTo>
                    <a:lnTo>
                      <a:pt x="0" y="118848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55" name="TextBox 155"/>
              <p:cNvSpPr txBox="1"/>
              <p:nvPr/>
            </p:nvSpPr>
            <p:spPr>
              <a:xfrm>
                <a:off x="0" y="-76200"/>
                <a:ext cx="303874" cy="195048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56" name="Group 156"/>
            <p:cNvGrpSpPr/>
            <p:nvPr/>
          </p:nvGrpSpPr>
          <p:grpSpPr>
            <a:xfrm>
              <a:off x="0" y="294924"/>
              <a:ext cx="1885333" cy="1659988"/>
              <a:chOff x="0" y="0"/>
              <a:chExt cx="372412" cy="327899"/>
            </a:xfrm>
          </p:grpSpPr>
          <p:sp>
            <p:nvSpPr>
              <p:cNvPr id="157" name="Freeform 157"/>
              <p:cNvSpPr/>
              <p:nvPr/>
            </p:nvSpPr>
            <p:spPr>
              <a:xfrm>
                <a:off x="0" y="0"/>
                <a:ext cx="372412" cy="327899"/>
              </a:xfrm>
              <a:custGeom>
                <a:avLst/>
                <a:gdLst/>
                <a:ahLst/>
                <a:cxnLst/>
                <a:rect l="l" t="t" r="r" b="b"/>
                <a:pathLst>
                  <a:path w="372412" h="327899">
                    <a:moveTo>
                      <a:pt x="0" y="0"/>
                    </a:moveTo>
                    <a:lnTo>
                      <a:pt x="372412" y="0"/>
                    </a:lnTo>
                    <a:lnTo>
                      <a:pt x="372412" y="327899"/>
                    </a:lnTo>
                    <a:lnTo>
                      <a:pt x="0" y="327899"/>
                    </a:lnTo>
                    <a:close/>
                  </a:path>
                </a:pathLst>
              </a:custGeom>
              <a:solidFill>
                <a:srgbClr val="4A9748"/>
              </a:solidFill>
            </p:spPr>
          </p:sp>
          <p:sp>
            <p:nvSpPr>
              <p:cNvPr id="158" name="TextBox 158"/>
              <p:cNvSpPr txBox="1"/>
              <p:nvPr/>
            </p:nvSpPr>
            <p:spPr>
              <a:xfrm>
                <a:off x="0" y="-76200"/>
                <a:ext cx="372412" cy="404099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59" name="Group 159"/>
            <p:cNvGrpSpPr/>
            <p:nvPr/>
          </p:nvGrpSpPr>
          <p:grpSpPr>
            <a:xfrm>
              <a:off x="1582915" y="3022396"/>
              <a:ext cx="963047" cy="601668"/>
              <a:chOff x="0" y="0"/>
              <a:chExt cx="190231" cy="118848"/>
            </a:xfrm>
          </p:grpSpPr>
          <p:sp>
            <p:nvSpPr>
              <p:cNvPr id="160" name="Freeform 160"/>
              <p:cNvSpPr/>
              <p:nvPr/>
            </p:nvSpPr>
            <p:spPr>
              <a:xfrm>
                <a:off x="0" y="0"/>
                <a:ext cx="190231" cy="118848"/>
              </a:xfrm>
              <a:custGeom>
                <a:avLst/>
                <a:gdLst/>
                <a:ahLst/>
                <a:cxnLst/>
                <a:rect l="l" t="t" r="r" b="b"/>
                <a:pathLst>
                  <a:path w="190231" h="118848">
                    <a:moveTo>
                      <a:pt x="0" y="0"/>
                    </a:moveTo>
                    <a:lnTo>
                      <a:pt x="190231" y="0"/>
                    </a:lnTo>
                    <a:lnTo>
                      <a:pt x="190231" y="118848"/>
                    </a:lnTo>
                    <a:lnTo>
                      <a:pt x="0" y="118848"/>
                    </a:lnTo>
                    <a:close/>
                  </a:path>
                </a:pathLst>
              </a:custGeom>
              <a:solidFill>
                <a:srgbClr val="1800AD"/>
              </a:solidFill>
            </p:spPr>
          </p:sp>
          <p:sp>
            <p:nvSpPr>
              <p:cNvPr id="161" name="TextBox 161"/>
              <p:cNvSpPr txBox="1"/>
              <p:nvPr/>
            </p:nvSpPr>
            <p:spPr>
              <a:xfrm>
                <a:off x="0" y="-76200"/>
                <a:ext cx="190231" cy="195048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62" name="Group 162"/>
            <p:cNvGrpSpPr/>
            <p:nvPr/>
          </p:nvGrpSpPr>
          <p:grpSpPr>
            <a:xfrm>
              <a:off x="4063926" y="3022396"/>
              <a:ext cx="963047" cy="601668"/>
              <a:chOff x="0" y="0"/>
              <a:chExt cx="190231" cy="118848"/>
            </a:xfrm>
          </p:grpSpPr>
          <p:sp>
            <p:nvSpPr>
              <p:cNvPr id="163" name="Freeform 163"/>
              <p:cNvSpPr/>
              <p:nvPr/>
            </p:nvSpPr>
            <p:spPr>
              <a:xfrm>
                <a:off x="0" y="0"/>
                <a:ext cx="190231" cy="118848"/>
              </a:xfrm>
              <a:custGeom>
                <a:avLst/>
                <a:gdLst/>
                <a:ahLst/>
                <a:cxnLst/>
                <a:rect l="l" t="t" r="r" b="b"/>
                <a:pathLst>
                  <a:path w="190231" h="118848">
                    <a:moveTo>
                      <a:pt x="0" y="0"/>
                    </a:moveTo>
                    <a:lnTo>
                      <a:pt x="190231" y="0"/>
                    </a:lnTo>
                    <a:lnTo>
                      <a:pt x="190231" y="118848"/>
                    </a:lnTo>
                    <a:lnTo>
                      <a:pt x="0" y="118848"/>
                    </a:lnTo>
                    <a:close/>
                  </a:path>
                </a:pathLst>
              </a:custGeom>
              <a:solidFill>
                <a:srgbClr val="1800AD"/>
              </a:solidFill>
            </p:spPr>
          </p:sp>
          <p:sp>
            <p:nvSpPr>
              <p:cNvPr id="164" name="TextBox 164"/>
              <p:cNvSpPr txBox="1"/>
              <p:nvPr/>
            </p:nvSpPr>
            <p:spPr>
              <a:xfrm>
                <a:off x="0" y="-76200"/>
                <a:ext cx="190231" cy="195048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65" name="Group 165"/>
            <p:cNvGrpSpPr/>
            <p:nvPr/>
          </p:nvGrpSpPr>
          <p:grpSpPr>
            <a:xfrm>
              <a:off x="0" y="1950316"/>
              <a:ext cx="1776782" cy="1368319"/>
              <a:chOff x="0" y="0"/>
              <a:chExt cx="350969" cy="270285"/>
            </a:xfrm>
          </p:grpSpPr>
          <p:sp>
            <p:nvSpPr>
              <p:cNvPr id="166" name="Freeform 166"/>
              <p:cNvSpPr/>
              <p:nvPr/>
            </p:nvSpPr>
            <p:spPr>
              <a:xfrm>
                <a:off x="0" y="0"/>
                <a:ext cx="350969" cy="270285"/>
              </a:xfrm>
              <a:custGeom>
                <a:avLst/>
                <a:gdLst/>
                <a:ahLst/>
                <a:cxnLst/>
                <a:rect l="l" t="t" r="r" b="b"/>
                <a:pathLst>
                  <a:path w="350969" h="270285">
                    <a:moveTo>
                      <a:pt x="0" y="0"/>
                    </a:moveTo>
                    <a:lnTo>
                      <a:pt x="350969" y="0"/>
                    </a:lnTo>
                    <a:lnTo>
                      <a:pt x="350969" y="270285"/>
                    </a:lnTo>
                    <a:lnTo>
                      <a:pt x="0" y="270285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67" name="TextBox 167"/>
              <p:cNvSpPr txBox="1"/>
              <p:nvPr/>
            </p:nvSpPr>
            <p:spPr>
              <a:xfrm>
                <a:off x="0" y="-76200"/>
                <a:ext cx="350969" cy="346485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68" name="Group 168"/>
            <p:cNvGrpSpPr/>
            <p:nvPr/>
          </p:nvGrpSpPr>
          <p:grpSpPr>
            <a:xfrm>
              <a:off x="4063926" y="1572894"/>
              <a:ext cx="947518" cy="1449502"/>
              <a:chOff x="0" y="0"/>
              <a:chExt cx="187164" cy="286321"/>
            </a:xfrm>
          </p:grpSpPr>
          <p:sp>
            <p:nvSpPr>
              <p:cNvPr id="169" name="Freeform 169"/>
              <p:cNvSpPr/>
              <p:nvPr/>
            </p:nvSpPr>
            <p:spPr>
              <a:xfrm>
                <a:off x="0" y="0"/>
                <a:ext cx="187164" cy="286321"/>
              </a:xfrm>
              <a:custGeom>
                <a:avLst/>
                <a:gdLst/>
                <a:ahLst/>
                <a:cxnLst/>
                <a:rect l="l" t="t" r="r" b="b"/>
                <a:pathLst>
                  <a:path w="187164" h="286321">
                    <a:moveTo>
                      <a:pt x="0" y="0"/>
                    </a:moveTo>
                    <a:lnTo>
                      <a:pt x="187164" y="0"/>
                    </a:lnTo>
                    <a:lnTo>
                      <a:pt x="187164" y="286321"/>
                    </a:lnTo>
                    <a:lnTo>
                      <a:pt x="0" y="286321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70" name="TextBox 170"/>
              <p:cNvSpPr txBox="1"/>
              <p:nvPr/>
            </p:nvSpPr>
            <p:spPr>
              <a:xfrm>
                <a:off x="0" y="-76200"/>
                <a:ext cx="187164" cy="362521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71" name="Group 171"/>
            <p:cNvGrpSpPr/>
            <p:nvPr/>
          </p:nvGrpSpPr>
          <p:grpSpPr>
            <a:xfrm>
              <a:off x="3801109" y="0"/>
              <a:ext cx="1210335" cy="1572894"/>
              <a:chOff x="0" y="0"/>
              <a:chExt cx="239078" cy="310695"/>
            </a:xfrm>
          </p:grpSpPr>
          <p:sp>
            <p:nvSpPr>
              <p:cNvPr id="172" name="Freeform 172"/>
              <p:cNvSpPr/>
              <p:nvPr/>
            </p:nvSpPr>
            <p:spPr>
              <a:xfrm>
                <a:off x="0" y="0"/>
                <a:ext cx="239079" cy="310695"/>
              </a:xfrm>
              <a:custGeom>
                <a:avLst/>
                <a:gdLst/>
                <a:ahLst/>
                <a:cxnLst/>
                <a:rect l="l" t="t" r="r" b="b"/>
                <a:pathLst>
                  <a:path w="239079" h="310695">
                    <a:moveTo>
                      <a:pt x="0" y="0"/>
                    </a:moveTo>
                    <a:lnTo>
                      <a:pt x="239079" y="0"/>
                    </a:lnTo>
                    <a:lnTo>
                      <a:pt x="239079" y="310695"/>
                    </a:lnTo>
                    <a:lnTo>
                      <a:pt x="0" y="310695"/>
                    </a:lnTo>
                    <a:close/>
                  </a:path>
                </a:pathLst>
              </a:custGeom>
              <a:solidFill>
                <a:srgbClr val="4A9748"/>
              </a:solidFill>
            </p:spPr>
          </p:sp>
          <p:sp>
            <p:nvSpPr>
              <p:cNvPr id="173" name="TextBox 173"/>
              <p:cNvSpPr txBox="1"/>
              <p:nvPr/>
            </p:nvSpPr>
            <p:spPr>
              <a:xfrm>
                <a:off x="0" y="-76200"/>
                <a:ext cx="239078" cy="386895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>
              <a:off x="1636986" y="883413"/>
              <a:ext cx="2050047" cy="1897111"/>
              <a:chOff x="0" y="0"/>
              <a:chExt cx="812800" cy="752164"/>
            </a:xfrm>
          </p:grpSpPr>
          <p:sp>
            <p:nvSpPr>
              <p:cNvPr id="175" name="Freeform 175"/>
              <p:cNvSpPr/>
              <p:nvPr/>
            </p:nvSpPr>
            <p:spPr>
              <a:xfrm>
                <a:off x="0" y="0"/>
                <a:ext cx="812800" cy="7521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2164">
                    <a:moveTo>
                      <a:pt x="406400" y="0"/>
                    </a:moveTo>
                    <a:cubicBezTo>
                      <a:pt x="181951" y="0"/>
                      <a:pt x="0" y="168378"/>
                      <a:pt x="0" y="376082"/>
                    </a:cubicBezTo>
                    <a:cubicBezTo>
                      <a:pt x="0" y="583787"/>
                      <a:pt x="181951" y="752164"/>
                      <a:pt x="406400" y="752164"/>
                    </a:cubicBezTo>
                    <a:cubicBezTo>
                      <a:pt x="630849" y="752164"/>
                      <a:pt x="812800" y="583787"/>
                      <a:pt x="812800" y="376082"/>
                    </a:cubicBezTo>
                    <a:cubicBezTo>
                      <a:pt x="812800" y="16837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CD201A"/>
                </a:solidFill>
                <a:prstDash val="solid"/>
                <a:miter/>
              </a:ln>
            </p:spPr>
          </p:sp>
          <p:sp>
            <p:nvSpPr>
              <p:cNvPr id="176" name="TextBox 176"/>
              <p:cNvSpPr txBox="1"/>
              <p:nvPr/>
            </p:nvSpPr>
            <p:spPr>
              <a:xfrm>
                <a:off x="76200" y="-5685"/>
                <a:ext cx="660400" cy="687334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grpSp>
          <p:nvGrpSpPr>
            <p:cNvPr id="177" name="Group 177"/>
            <p:cNvGrpSpPr/>
            <p:nvPr/>
          </p:nvGrpSpPr>
          <p:grpSpPr>
            <a:xfrm>
              <a:off x="682045" y="0"/>
              <a:ext cx="3970337" cy="3674146"/>
              <a:chOff x="0" y="0"/>
              <a:chExt cx="812800" cy="752164"/>
            </a:xfrm>
          </p:grpSpPr>
          <p:sp>
            <p:nvSpPr>
              <p:cNvPr id="178" name="Freeform 178"/>
              <p:cNvSpPr/>
              <p:nvPr/>
            </p:nvSpPr>
            <p:spPr>
              <a:xfrm>
                <a:off x="0" y="0"/>
                <a:ext cx="812800" cy="7521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2164">
                    <a:moveTo>
                      <a:pt x="406400" y="0"/>
                    </a:moveTo>
                    <a:cubicBezTo>
                      <a:pt x="181951" y="0"/>
                      <a:pt x="0" y="168378"/>
                      <a:pt x="0" y="376082"/>
                    </a:cubicBezTo>
                    <a:cubicBezTo>
                      <a:pt x="0" y="583787"/>
                      <a:pt x="181951" y="752164"/>
                      <a:pt x="406400" y="752164"/>
                    </a:cubicBezTo>
                    <a:cubicBezTo>
                      <a:pt x="630849" y="752164"/>
                      <a:pt x="812800" y="583787"/>
                      <a:pt x="812800" y="376082"/>
                    </a:cubicBezTo>
                    <a:cubicBezTo>
                      <a:pt x="812800" y="16837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AB40"/>
                </a:solidFill>
                <a:prstDash val="solid"/>
                <a:miter/>
              </a:ln>
            </p:spPr>
          </p:sp>
          <p:sp>
            <p:nvSpPr>
              <p:cNvPr id="179" name="TextBox 179"/>
              <p:cNvSpPr txBox="1"/>
              <p:nvPr/>
            </p:nvSpPr>
            <p:spPr>
              <a:xfrm>
                <a:off x="76200" y="-5685"/>
                <a:ext cx="660400" cy="687334"/>
              </a:xfrm>
              <a:prstGeom prst="rect">
                <a:avLst/>
              </a:prstGeom>
            </p:spPr>
            <p:txBody>
              <a:bodyPr lIns="153409" tIns="153409" rIns="153409" bIns="153409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</p:grpSp>
      <p:sp>
        <p:nvSpPr>
          <p:cNvPr id="180" name="AutoShape 180"/>
          <p:cNvSpPr/>
          <p:nvPr/>
        </p:nvSpPr>
        <p:spPr>
          <a:xfrm flipV="1">
            <a:off x="1028700" y="3744165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1" name="AutoShape 181"/>
          <p:cNvSpPr/>
          <p:nvPr/>
        </p:nvSpPr>
        <p:spPr>
          <a:xfrm flipH="1" flipV="1">
            <a:off x="2087596" y="499835"/>
            <a:ext cx="19050" cy="26763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2" name="AutoShape 182"/>
          <p:cNvSpPr/>
          <p:nvPr/>
        </p:nvSpPr>
        <p:spPr>
          <a:xfrm flipH="1" flipV="1">
            <a:off x="5932517" y="499700"/>
            <a:ext cx="19050" cy="26763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3" name="Group 183"/>
          <p:cNvGrpSpPr/>
          <p:nvPr/>
        </p:nvGrpSpPr>
        <p:grpSpPr>
          <a:xfrm>
            <a:off x="5737238" y="3991815"/>
            <a:ext cx="768768" cy="711417"/>
            <a:chOff x="0" y="0"/>
            <a:chExt cx="812800" cy="752164"/>
          </a:xfrm>
        </p:grpSpPr>
        <p:sp>
          <p:nvSpPr>
            <p:cNvPr id="184" name="Freeform 184"/>
            <p:cNvSpPr/>
            <p:nvPr/>
          </p:nvSpPr>
          <p:spPr>
            <a:xfrm>
              <a:off x="0" y="0"/>
              <a:ext cx="812800" cy="752164"/>
            </a:xfrm>
            <a:custGeom>
              <a:avLst/>
              <a:gdLst/>
              <a:ahLst/>
              <a:cxnLst/>
              <a:rect l="l" t="t" r="r" b="b"/>
              <a:pathLst>
                <a:path w="812800" h="752164">
                  <a:moveTo>
                    <a:pt x="406400" y="0"/>
                  </a:moveTo>
                  <a:cubicBezTo>
                    <a:pt x="181951" y="0"/>
                    <a:pt x="0" y="168378"/>
                    <a:pt x="0" y="376082"/>
                  </a:cubicBezTo>
                  <a:cubicBezTo>
                    <a:pt x="0" y="583787"/>
                    <a:pt x="181951" y="752164"/>
                    <a:pt x="406400" y="752164"/>
                  </a:cubicBezTo>
                  <a:cubicBezTo>
                    <a:pt x="630849" y="752164"/>
                    <a:pt x="812800" y="583787"/>
                    <a:pt x="812800" y="376082"/>
                  </a:cubicBezTo>
                  <a:cubicBezTo>
                    <a:pt x="812800" y="16837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D201A"/>
              </a:solidFill>
              <a:prstDash val="solid"/>
              <a:miter/>
            </a:ln>
          </p:spPr>
        </p:sp>
        <p:sp>
          <p:nvSpPr>
            <p:cNvPr id="185" name="TextBox 185"/>
            <p:cNvSpPr txBox="1"/>
            <p:nvPr/>
          </p:nvSpPr>
          <p:spPr>
            <a:xfrm>
              <a:off x="76200" y="-5685"/>
              <a:ext cx="660400" cy="687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64"/>
                </a:lnSpc>
              </a:pPr>
              <a:endParaRPr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5817669" y="4804835"/>
            <a:ext cx="768768" cy="711417"/>
            <a:chOff x="0" y="0"/>
            <a:chExt cx="812800" cy="752164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812800" cy="752164"/>
            </a:xfrm>
            <a:custGeom>
              <a:avLst/>
              <a:gdLst/>
              <a:ahLst/>
              <a:cxnLst/>
              <a:rect l="l" t="t" r="r" b="b"/>
              <a:pathLst>
                <a:path w="812800" h="752164">
                  <a:moveTo>
                    <a:pt x="406400" y="0"/>
                  </a:moveTo>
                  <a:cubicBezTo>
                    <a:pt x="181951" y="0"/>
                    <a:pt x="0" y="168378"/>
                    <a:pt x="0" y="376082"/>
                  </a:cubicBezTo>
                  <a:cubicBezTo>
                    <a:pt x="0" y="583787"/>
                    <a:pt x="181951" y="752164"/>
                    <a:pt x="406400" y="752164"/>
                  </a:cubicBezTo>
                  <a:cubicBezTo>
                    <a:pt x="630849" y="752164"/>
                    <a:pt x="812800" y="583787"/>
                    <a:pt x="812800" y="376082"/>
                  </a:cubicBezTo>
                  <a:cubicBezTo>
                    <a:pt x="812800" y="16837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AB40"/>
              </a:solidFill>
              <a:prstDash val="solid"/>
              <a:miter/>
            </a:ln>
          </p:spPr>
        </p:sp>
        <p:sp>
          <p:nvSpPr>
            <p:cNvPr id="188" name="TextBox 188"/>
            <p:cNvSpPr txBox="1"/>
            <p:nvPr/>
          </p:nvSpPr>
          <p:spPr>
            <a:xfrm>
              <a:off x="76200" y="-5685"/>
              <a:ext cx="660400" cy="687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64"/>
                </a:lnSpc>
              </a:pPr>
              <a:endParaRPr/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5817669" y="5617855"/>
            <a:ext cx="607905" cy="549079"/>
            <a:chOff x="0" y="0"/>
            <a:chExt cx="160107" cy="144614"/>
          </a:xfrm>
        </p:grpSpPr>
        <p:sp>
          <p:nvSpPr>
            <p:cNvPr id="190" name="Freeform 190"/>
            <p:cNvSpPr/>
            <p:nvPr/>
          </p:nvSpPr>
          <p:spPr>
            <a:xfrm>
              <a:off x="0" y="0"/>
              <a:ext cx="160107" cy="144614"/>
            </a:xfrm>
            <a:custGeom>
              <a:avLst/>
              <a:gdLst/>
              <a:ahLst/>
              <a:cxnLst/>
              <a:rect l="l" t="t" r="r" b="b"/>
              <a:pathLst>
                <a:path w="160107" h="144614">
                  <a:moveTo>
                    <a:pt x="0" y="0"/>
                  </a:moveTo>
                  <a:lnTo>
                    <a:pt x="160107" y="0"/>
                  </a:lnTo>
                  <a:lnTo>
                    <a:pt x="160107" y="144614"/>
                  </a:lnTo>
                  <a:lnTo>
                    <a:pt x="0" y="144614"/>
                  </a:lnTo>
                  <a:close/>
                </a:path>
              </a:pathLst>
            </a:custGeom>
            <a:solidFill>
              <a:srgbClr val="4A9748"/>
            </a:solidFill>
          </p:spPr>
        </p:sp>
        <p:sp>
          <p:nvSpPr>
            <p:cNvPr id="191" name="TextBox 191"/>
            <p:cNvSpPr txBox="1"/>
            <p:nvPr/>
          </p:nvSpPr>
          <p:spPr>
            <a:xfrm>
              <a:off x="0" y="-76200"/>
              <a:ext cx="160107" cy="220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64"/>
                </a:lnSpc>
              </a:pPr>
              <a:endParaRPr/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5817669" y="6395534"/>
            <a:ext cx="607905" cy="549079"/>
            <a:chOff x="0" y="0"/>
            <a:chExt cx="160107" cy="144614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160107" cy="144614"/>
            </a:xfrm>
            <a:custGeom>
              <a:avLst/>
              <a:gdLst/>
              <a:ahLst/>
              <a:cxnLst/>
              <a:rect l="l" t="t" r="r" b="b"/>
              <a:pathLst>
                <a:path w="160107" h="144614">
                  <a:moveTo>
                    <a:pt x="0" y="0"/>
                  </a:moveTo>
                  <a:lnTo>
                    <a:pt x="160107" y="0"/>
                  </a:lnTo>
                  <a:lnTo>
                    <a:pt x="160107" y="144614"/>
                  </a:lnTo>
                  <a:lnTo>
                    <a:pt x="0" y="144614"/>
                  </a:lnTo>
                  <a:close/>
                </a:path>
              </a:pathLst>
            </a:custGeom>
            <a:solidFill>
              <a:srgbClr val="1800AD"/>
            </a:solidFill>
          </p:spPr>
        </p:sp>
        <p:sp>
          <p:nvSpPr>
            <p:cNvPr id="194" name="TextBox 194"/>
            <p:cNvSpPr txBox="1"/>
            <p:nvPr/>
          </p:nvSpPr>
          <p:spPr>
            <a:xfrm>
              <a:off x="0" y="-76200"/>
              <a:ext cx="160107" cy="220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64"/>
                </a:lnSpc>
              </a:pPr>
              <a:endParaRPr/>
            </a:p>
          </p:txBody>
        </p:sp>
      </p:grpSp>
      <p:grpSp>
        <p:nvGrpSpPr>
          <p:cNvPr id="195" name="Group 195"/>
          <p:cNvGrpSpPr/>
          <p:nvPr/>
        </p:nvGrpSpPr>
        <p:grpSpPr>
          <a:xfrm>
            <a:off x="8239807" y="6395534"/>
            <a:ext cx="607905" cy="549079"/>
            <a:chOff x="0" y="0"/>
            <a:chExt cx="160107" cy="144614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160107" cy="144614"/>
            </a:xfrm>
            <a:custGeom>
              <a:avLst/>
              <a:gdLst/>
              <a:ahLst/>
              <a:cxnLst/>
              <a:rect l="l" t="t" r="r" b="b"/>
              <a:pathLst>
                <a:path w="160107" h="144614">
                  <a:moveTo>
                    <a:pt x="0" y="0"/>
                  </a:moveTo>
                  <a:lnTo>
                    <a:pt x="160107" y="0"/>
                  </a:lnTo>
                  <a:lnTo>
                    <a:pt x="160107" y="144614"/>
                  </a:lnTo>
                  <a:lnTo>
                    <a:pt x="0" y="14461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97" name="TextBox 197"/>
            <p:cNvSpPr txBox="1"/>
            <p:nvPr/>
          </p:nvSpPr>
          <p:spPr>
            <a:xfrm>
              <a:off x="0" y="-76200"/>
              <a:ext cx="160107" cy="220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64"/>
                </a:lnSpc>
              </a:pPr>
              <a:endParaRPr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8239807" y="5617855"/>
            <a:ext cx="607905" cy="549079"/>
            <a:chOff x="0" y="0"/>
            <a:chExt cx="160107" cy="144614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160107" cy="144614"/>
            </a:xfrm>
            <a:custGeom>
              <a:avLst/>
              <a:gdLst/>
              <a:ahLst/>
              <a:cxnLst/>
              <a:rect l="l" t="t" r="r" b="b"/>
              <a:pathLst>
                <a:path w="160107" h="144614">
                  <a:moveTo>
                    <a:pt x="0" y="0"/>
                  </a:moveTo>
                  <a:lnTo>
                    <a:pt x="160107" y="0"/>
                  </a:lnTo>
                  <a:lnTo>
                    <a:pt x="160107" y="144614"/>
                  </a:lnTo>
                  <a:lnTo>
                    <a:pt x="0" y="144614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00" name="TextBox 200"/>
            <p:cNvSpPr txBox="1"/>
            <p:nvPr/>
          </p:nvSpPr>
          <p:spPr>
            <a:xfrm>
              <a:off x="0" y="-76200"/>
              <a:ext cx="160107" cy="2208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64"/>
                </a:lnSpc>
              </a:pPr>
              <a:endParaRPr/>
            </a:p>
          </p:txBody>
        </p:sp>
      </p:grpSp>
      <p:sp>
        <p:nvSpPr>
          <p:cNvPr id="201" name="AutoShape 201"/>
          <p:cNvSpPr/>
          <p:nvPr/>
        </p:nvSpPr>
        <p:spPr>
          <a:xfrm flipV="1">
            <a:off x="1028700" y="7277100"/>
            <a:ext cx="1623060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02" name="Group 202"/>
          <p:cNvGrpSpPr/>
          <p:nvPr/>
        </p:nvGrpSpPr>
        <p:grpSpPr>
          <a:xfrm>
            <a:off x="3514036" y="8014765"/>
            <a:ext cx="1804297" cy="1697248"/>
            <a:chOff x="0" y="0"/>
            <a:chExt cx="2405729" cy="2262997"/>
          </a:xfrm>
        </p:grpSpPr>
        <p:grpSp>
          <p:nvGrpSpPr>
            <p:cNvPr id="203" name="Group 203"/>
            <p:cNvGrpSpPr/>
            <p:nvPr/>
          </p:nvGrpSpPr>
          <p:grpSpPr>
            <a:xfrm>
              <a:off x="814985" y="807426"/>
              <a:ext cx="821517" cy="821517"/>
              <a:chOff x="0" y="0"/>
              <a:chExt cx="812800" cy="812800"/>
            </a:xfrm>
          </p:grpSpPr>
          <p:sp>
            <p:nvSpPr>
              <p:cNvPr id="204" name="Freeform 2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205" name="TextBox 20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206" name="Group 206"/>
            <p:cNvGrpSpPr/>
            <p:nvPr/>
          </p:nvGrpSpPr>
          <p:grpSpPr>
            <a:xfrm>
              <a:off x="761225" y="484061"/>
              <a:ext cx="744876" cy="744876"/>
              <a:chOff x="0" y="0"/>
              <a:chExt cx="812800" cy="812800"/>
            </a:xfrm>
          </p:grpSpPr>
          <p:sp>
            <p:nvSpPr>
              <p:cNvPr id="207" name="Freeform 2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208" name="TextBox 208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209" name="Group 209"/>
            <p:cNvGrpSpPr/>
            <p:nvPr/>
          </p:nvGrpSpPr>
          <p:grpSpPr>
            <a:xfrm>
              <a:off x="1053355" y="752290"/>
              <a:ext cx="744876" cy="744876"/>
              <a:chOff x="0" y="0"/>
              <a:chExt cx="812800" cy="812800"/>
            </a:xfrm>
          </p:grpSpPr>
          <p:sp>
            <p:nvSpPr>
              <p:cNvPr id="210" name="Freeform 2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211" name="TextBox 21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212" name="Group 212"/>
            <p:cNvGrpSpPr/>
            <p:nvPr/>
          </p:nvGrpSpPr>
          <p:grpSpPr>
            <a:xfrm>
              <a:off x="1053355" y="779356"/>
              <a:ext cx="690744" cy="690744"/>
              <a:chOff x="0" y="0"/>
              <a:chExt cx="812800" cy="812800"/>
            </a:xfrm>
          </p:grpSpPr>
          <p:sp>
            <p:nvSpPr>
              <p:cNvPr id="213" name="Freeform 2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214" name="TextBox 21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215" name="Group 215"/>
            <p:cNvGrpSpPr/>
            <p:nvPr/>
          </p:nvGrpSpPr>
          <p:grpSpPr>
            <a:xfrm>
              <a:off x="814985" y="537749"/>
              <a:ext cx="637501" cy="637501"/>
              <a:chOff x="0" y="0"/>
              <a:chExt cx="812800" cy="812800"/>
            </a:xfrm>
          </p:grpSpPr>
          <p:sp>
            <p:nvSpPr>
              <p:cNvPr id="216" name="Freeform 2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217" name="TextBox 21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218" name="Group 218"/>
            <p:cNvGrpSpPr/>
            <p:nvPr/>
          </p:nvGrpSpPr>
          <p:grpSpPr>
            <a:xfrm>
              <a:off x="880371" y="856499"/>
              <a:ext cx="690744" cy="690744"/>
              <a:chOff x="0" y="0"/>
              <a:chExt cx="812800" cy="812800"/>
            </a:xfrm>
          </p:grpSpPr>
          <p:sp>
            <p:nvSpPr>
              <p:cNvPr id="219" name="Freeform 2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220" name="TextBox 2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221" name="Group 221"/>
            <p:cNvGrpSpPr/>
            <p:nvPr/>
          </p:nvGrpSpPr>
          <p:grpSpPr>
            <a:xfrm>
              <a:off x="921382" y="952881"/>
              <a:ext cx="530607" cy="530607"/>
              <a:chOff x="0" y="0"/>
              <a:chExt cx="812800" cy="8128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223" name="TextBox 22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1160489" y="859424"/>
              <a:ext cx="530607" cy="530607"/>
              <a:chOff x="0" y="0"/>
              <a:chExt cx="812800" cy="812800"/>
            </a:xfrm>
          </p:grpSpPr>
          <p:sp>
            <p:nvSpPr>
              <p:cNvPr id="225" name="Freeform 2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226" name="TextBox 22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grpSp>
          <p:nvGrpSpPr>
            <p:cNvPr id="227" name="Group 227"/>
            <p:cNvGrpSpPr/>
            <p:nvPr/>
          </p:nvGrpSpPr>
          <p:grpSpPr>
            <a:xfrm>
              <a:off x="868432" y="594120"/>
              <a:ext cx="530607" cy="530607"/>
              <a:chOff x="0" y="0"/>
              <a:chExt cx="812800" cy="812800"/>
            </a:xfrm>
          </p:grpSpPr>
          <p:sp>
            <p:nvSpPr>
              <p:cNvPr id="228" name="Freeform 2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229" name="TextBox 22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8"/>
                  </a:lnSpc>
                </a:pPr>
                <a:endParaRPr/>
              </a:p>
            </p:txBody>
          </p:sp>
        </p:grpSp>
        <p:sp>
          <p:nvSpPr>
            <p:cNvPr id="230" name="Freeform 230"/>
            <p:cNvSpPr/>
            <p:nvPr/>
          </p:nvSpPr>
          <p:spPr>
            <a:xfrm>
              <a:off x="0" y="0"/>
              <a:ext cx="2405729" cy="2262997"/>
            </a:xfrm>
            <a:custGeom>
              <a:avLst/>
              <a:gdLst/>
              <a:ahLst/>
              <a:cxnLst/>
              <a:rect l="l" t="t" r="r" b="b"/>
              <a:pathLst>
                <a:path w="2405729" h="2262997">
                  <a:moveTo>
                    <a:pt x="0" y="0"/>
                  </a:moveTo>
                  <a:lnTo>
                    <a:pt x="2405729" y="0"/>
                  </a:lnTo>
                  <a:lnTo>
                    <a:pt x="2405729" y="2262997"/>
                  </a:lnTo>
                  <a:lnTo>
                    <a:pt x="0" y="2262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1" name="Group 231"/>
          <p:cNvGrpSpPr/>
          <p:nvPr/>
        </p:nvGrpSpPr>
        <p:grpSpPr>
          <a:xfrm>
            <a:off x="332779" y="7722795"/>
            <a:ext cx="2555906" cy="2333625"/>
            <a:chOff x="0" y="0"/>
            <a:chExt cx="3407874" cy="3111500"/>
          </a:xfrm>
        </p:grpSpPr>
        <p:grpSp>
          <p:nvGrpSpPr>
            <p:cNvPr id="232" name="Group 232"/>
            <p:cNvGrpSpPr/>
            <p:nvPr/>
          </p:nvGrpSpPr>
          <p:grpSpPr>
            <a:xfrm>
              <a:off x="0" y="0"/>
              <a:ext cx="3407874" cy="3111500"/>
              <a:chOff x="0" y="0"/>
              <a:chExt cx="673160" cy="614617"/>
            </a:xfrm>
          </p:grpSpPr>
          <p:sp>
            <p:nvSpPr>
              <p:cNvPr id="233" name="Freeform 233"/>
              <p:cNvSpPr/>
              <p:nvPr/>
            </p:nvSpPr>
            <p:spPr>
              <a:xfrm>
                <a:off x="0" y="0"/>
                <a:ext cx="673160" cy="614617"/>
              </a:xfrm>
              <a:custGeom>
                <a:avLst/>
                <a:gdLst/>
                <a:ahLst/>
                <a:cxnLst/>
                <a:rect l="l" t="t" r="r" b="b"/>
                <a:pathLst>
                  <a:path w="673160" h="614617">
                    <a:moveTo>
                      <a:pt x="0" y="0"/>
                    </a:moveTo>
                    <a:lnTo>
                      <a:pt x="673160" y="0"/>
                    </a:lnTo>
                    <a:lnTo>
                      <a:pt x="673160" y="614617"/>
                    </a:lnTo>
                    <a:lnTo>
                      <a:pt x="0" y="61461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34" name="TextBox 234"/>
              <p:cNvSpPr txBox="1"/>
              <p:nvPr/>
            </p:nvSpPr>
            <p:spPr>
              <a:xfrm>
                <a:off x="0" y="-76200"/>
                <a:ext cx="673160" cy="6908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864"/>
                  </a:lnSpc>
                </a:pPr>
                <a:endParaRPr/>
              </a:p>
            </p:txBody>
          </p:sp>
        </p:grpSp>
        <p:sp>
          <p:nvSpPr>
            <p:cNvPr id="235" name="AutoShape 235"/>
            <p:cNvSpPr/>
            <p:nvPr/>
          </p:nvSpPr>
          <p:spPr>
            <a:xfrm flipH="1">
              <a:off x="0" y="1555750"/>
              <a:ext cx="3407874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6" name="AutoShape 236"/>
            <p:cNvSpPr/>
            <p:nvPr/>
          </p:nvSpPr>
          <p:spPr>
            <a:xfrm flipH="1">
              <a:off x="1703937" y="0"/>
              <a:ext cx="0" cy="31115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7" name="Freeform 237"/>
            <p:cNvSpPr/>
            <p:nvPr/>
          </p:nvSpPr>
          <p:spPr>
            <a:xfrm>
              <a:off x="202116" y="192888"/>
              <a:ext cx="473891" cy="1056025"/>
            </a:xfrm>
            <a:custGeom>
              <a:avLst/>
              <a:gdLst/>
              <a:ahLst/>
              <a:cxnLst/>
              <a:rect l="l" t="t" r="r" b="b"/>
              <a:pathLst>
                <a:path w="473891" h="1056025">
                  <a:moveTo>
                    <a:pt x="0" y="0"/>
                  </a:moveTo>
                  <a:lnTo>
                    <a:pt x="473891" y="0"/>
                  </a:lnTo>
                  <a:lnTo>
                    <a:pt x="473891" y="1056025"/>
                  </a:lnTo>
                  <a:lnTo>
                    <a:pt x="0" y="1056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8" name="Freeform 238"/>
            <p:cNvSpPr/>
            <p:nvPr/>
          </p:nvSpPr>
          <p:spPr>
            <a:xfrm>
              <a:off x="392416" y="630184"/>
              <a:ext cx="1301004" cy="879804"/>
            </a:xfrm>
            <a:custGeom>
              <a:avLst/>
              <a:gdLst/>
              <a:ahLst/>
              <a:cxnLst/>
              <a:rect l="l" t="t" r="r" b="b"/>
              <a:pathLst>
                <a:path w="1301004" h="879804">
                  <a:moveTo>
                    <a:pt x="0" y="0"/>
                  </a:moveTo>
                  <a:lnTo>
                    <a:pt x="1301005" y="0"/>
                  </a:lnTo>
                  <a:lnTo>
                    <a:pt x="1301005" y="879804"/>
                  </a:lnTo>
                  <a:lnTo>
                    <a:pt x="0" y="879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9" name="Freeform 239"/>
            <p:cNvSpPr/>
            <p:nvPr/>
          </p:nvSpPr>
          <p:spPr>
            <a:xfrm>
              <a:off x="40187" y="2198985"/>
              <a:ext cx="1002731" cy="790904"/>
            </a:xfrm>
            <a:custGeom>
              <a:avLst/>
              <a:gdLst/>
              <a:ahLst/>
              <a:cxnLst/>
              <a:rect l="l" t="t" r="r" b="b"/>
              <a:pathLst>
                <a:path w="1002731" h="790904">
                  <a:moveTo>
                    <a:pt x="0" y="0"/>
                  </a:moveTo>
                  <a:lnTo>
                    <a:pt x="1002731" y="0"/>
                  </a:lnTo>
                  <a:lnTo>
                    <a:pt x="1002731" y="790904"/>
                  </a:lnTo>
                  <a:lnTo>
                    <a:pt x="0" y="79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0" name="Freeform 240"/>
            <p:cNvSpPr/>
            <p:nvPr/>
          </p:nvSpPr>
          <p:spPr>
            <a:xfrm>
              <a:off x="1042918" y="1606550"/>
              <a:ext cx="760165" cy="700734"/>
            </a:xfrm>
            <a:custGeom>
              <a:avLst/>
              <a:gdLst/>
              <a:ahLst/>
              <a:cxnLst/>
              <a:rect l="l" t="t" r="r" b="b"/>
              <a:pathLst>
                <a:path w="760165" h="700734">
                  <a:moveTo>
                    <a:pt x="0" y="0"/>
                  </a:moveTo>
                  <a:lnTo>
                    <a:pt x="760166" y="0"/>
                  </a:lnTo>
                  <a:lnTo>
                    <a:pt x="760166" y="700734"/>
                  </a:lnTo>
                  <a:lnTo>
                    <a:pt x="0" y="700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1" name="Freeform 241"/>
            <p:cNvSpPr/>
            <p:nvPr/>
          </p:nvSpPr>
          <p:spPr>
            <a:xfrm>
              <a:off x="1997207" y="2098418"/>
              <a:ext cx="1301004" cy="879804"/>
            </a:xfrm>
            <a:custGeom>
              <a:avLst/>
              <a:gdLst/>
              <a:ahLst/>
              <a:cxnLst/>
              <a:rect l="l" t="t" r="r" b="b"/>
              <a:pathLst>
                <a:path w="1301004" h="879804">
                  <a:moveTo>
                    <a:pt x="0" y="0"/>
                  </a:moveTo>
                  <a:lnTo>
                    <a:pt x="1301004" y="0"/>
                  </a:lnTo>
                  <a:lnTo>
                    <a:pt x="1301004" y="879804"/>
                  </a:lnTo>
                  <a:lnTo>
                    <a:pt x="0" y="879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2" name="Freeform 242"/>
            <p:cNvSpPr/>
            <p:nvPr/>
          </p:nvSpPr>
          <p:spPr>
            <a:xfrm>
              <a:off x="2647709" y="719719"/>
              <a:ext cx="760165" cy="700734"/>
            </a:xfrm>
            <a:custGeom>
              <a:avLst/>
              <a:gdLst/>
              <a:ahLst/>
              <a:cxnLst/>
              <a:rect l="l" t="t" r="r" b="b"/>
              <a:pathLst>
                <a:path w="760165" h="700734">
                  <a:moveTo>
                    <a:pt x="0" y="0"/>
                  </a:moveTo>
                  <a:lnTo>
                    <a:pt x="760165" y="0"/>
                  </a:lnTo>
                  <a:lnTo>
                    <a:pt x="760165" y="700734"/>
                  </a:lnTo>
                  <a:lnTo>
                    <a:pt x="0" y="700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3" name="Freeform 243"/>
            <p:cNvSpPr/>
            <p:nvPr/>
          </p:nvSpPr>
          <p:spPr>
            <a:xfrm>
              <a:off x="1955991" y="99206"/>
              <a:ext cx="473891" cy="1056025"/>
            </a:xfrm>
            <a:custGeom>
              <a:avLst/>
              <a:gdLst/>
              <a:ahLst/>
              <a:cxnLst/>
              <a:rect l="l" t="t" r="r" b="b"/>
              <a:pathLst>
                <a:path w="473891" h="1056025">
                  <a:moveTo>
                    <a:pt x="0" y="0"/>
                  </a:moveTo>
                  <a:lnTo>
                    <a:pt x="473891" y="0"/>
                  </a:lnTo>
                  <a:lnTo>
                    <a:pt x="473891" y="1056025"/>
                  </a:lnTo>
                  <a:lnTo>
                    <a:pt x="0" y="1056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4" name="Group 244"/>
          <p:cNvGrpSpPr/>
          <p:nvPr/>
        </p:nvGrpSpPr>
        <p:grpSpPr>
          <a:xfrm>
            <a:off x="5589617" y="7614200"/>
            <a:ext cx="2583243" cy="2453345"/>
            <a:chOff x="0" y="0"/>
            <a:chExt cx="3444325" cy="3271127"/>
          </a:xfrm>
        </p:grpSpPr>
        <p:sp>
          <p:nvSpPr>
            <p:cNvPr id="245" name="Freeform 245"/>
            <p:cNvSpPr/>
            <p:nvPr/>
          </p:nvSpPr>
          <p:spPr>
            <a:xfrm>
              <a:off x="0" y="262164"/>
              <a:ext cx="3383894" cy="2880540"/>
            </a:xfrm>
            <a:custGeom>
              <a:avLst/>
              <a:gdLst/>
              <a:ahLst/>
              <a:cxnLst/>
              <a:rect l="l" t="t" r="r" b="b"/>
              <a:pathLst>
                <a:path w="3383894" h="2880540">
                  <a:moveTo>
                    <a:pt x="0" y="0"/>
                  </a:moveTo>
                  <a:lnTo>
                    <a:pt x="3383894" y="0"/>
                  </a:lnTo>
                  <a:lnTo>
                    <a:pt x="3383894" y="2880540"/>
                  </a:lnTo>
                  <a:lnTo>
                    <a:pt x="0" y="2880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46" name="Group 246"/>
            <p:cNvGrpSpPr/>
            <p:nvPr/>
          </p:nvGrpSpPr>
          <p:grpSpPr>
            <a:xfrm>
              <a:off x="221079" y="304221"/>
              <a:ext cx="772882" cy="772882"/>
              <a:chOff x="0" y="0"/>
              <a:chExt cx="812800" cy="812800"/>
            </a:xfrm>
          </p:grpSpPr>
          <p:sp>
            <p:nvSpPr>
              <p:cNvPr id="247" name="Freeform 2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248" name="TextBox 248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170502" y="0"/>
              <a:ext cx="700778" cy="700778"/>
              <a:chOff x="0" y="0"/>
              <a:chExt cx="812800" cy="812800"/>
            </a:xfrm>
          </p:grpSpPr>
          <p:sp>
            <p:nvSpPr>
              <p:cNvPr id="250" name="Freeform 2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251" name="TextBox 25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445337" y="252349"/>
              <a:ext cx="700778" cy="700778"/>
              <a:chOff x="0" y="0"/>
              <a:chExt cx="812800" cy="812800"/>
            </a:xfrm>
          </p:grpSpPr>
          <p:sp>
            <p:nvSpPr>
              <p:cNvPr id="253" name="Freeform 2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254" name="TextBox 25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445337" y="277813"/>
              <a:ext cx="649850" cy="649850"/>
              <a:chOff x="0" y="0"/>
              <a:chExt cx="812800" cy="812800"/>
            </a:xfrm>
          </p:grpSpPr>
          <p:sp>
            <p:nvSpPr>
              <p:cNvPr id="256" name="Freeform 2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257" name="TextBox 25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58" name="Group 258"/>
            <p:cNvGrpSpPr/>
            <p:nvPr/>
          </p:nvGrpSpPr>
          <p:grpSpPr>
            <a:xfrm>
              <a:off x="221079" y="50509"/>
              <a:ext cx="599760" cy="599760"/>
              <a:chOff x="0" y="0"/>
              <a:chExt cx="812800" cy="812800"/>
            </a:xfrm>
          </p:grpSpPr>
          <p:sp>
            <p:nvSpPr>
              <p:cNvPr id="259" name="Freeform 2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260" name="TextBox 26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>
              <a:off x="282594" y="350389"/>
              <a:ext cx="649850" cy="649850"/>
              <a:chOff x="0" y="0"/>
              <a:chExt cx="812800" cy="812800"/>
            </a:xfrm>
          </p:grpSpPr>
          <p:sp>
            <p:nvSpPr>
              <p:cNvPr id="262" name="Freeform 2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263" name="TextBox 26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64" name="Group 264"/>
            <p:cNvGrpSpPr/>
            <p:nvPr/>
          </p:nvGrpSpPr>
          <p:grpSpPr>
            <a:xfrm>
              <a:off x="321177" y="441065"/>
              <a:ext cx="499195" cy="499195"/>
              <a:chOff x="0" y="0"/>
              <a:chExt cx="812800" cy="812800"/>
            </a:xfrm>
          </p:grpSpPr>
          <p:sp>
            <p:nvSpPr>
              <p:cNvPr id="265" name="Freeform 2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266" name="TextBox 26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67" name="Group 267"/>
            <p:cNvGrpSpPr/>
            <p:nvPr/>
          </p:nvGrpSpPr>
          <p:grpSpPr>
            <a:xfrm>
              <a:off x="546128" y="353141"/>
              <a:ext cx="499195" cy="499195"/>
              <a:chOff x="0" y="0"/>
              <a:chExt cx="812800" cy="812800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269" name="TextBox 26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70" name="Group 270"/>
            <p:cNvGrpSpPr/>
            <p:nvPr/>
          </p:nvGrpSpPr>
          <p:grpSpPr>
            <a:xfrm>
              <a:off x="271361" y="103543"/>
              <a:ext cx="499195" cy="499195"/>
              <a:chOff x="0" y="0"/>
              <a:chExt cx="812800" cy="812800"/>
            </a:xfrm>
          </p:grpSpPr>
          <p:sp>
            <p:nvSpPr>
              <p:cNvPr id="271" name="Freeform 27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272" name="TextBox 272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73" name="Group 273"/>
            <p:cNvGrpSpPr/>
            <p:nvPr/>
          </p:nvGrpSpPr>
          <p:grpSpPr>
            <a:xfrm>
              <a:off x="2519289" y="2498245"/>
              <a:ext cx="772882" cy="772882"/>
              <a:chOff x="0" y="0"/>
              <a:chExt cx="812800" cy="812800"/>
            </a:xfrm>
          </p:grpSpPr>
          <p:sp>
            <p:nvSpPr>
              <p:cNvPr id="274" name="Freeform 27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275" name="TextBox 27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76" name="Group 276"/>
            <p:cNvGrpSpPr/>
            <p:nvPr/>
          </p:nvGrpSpPr>
          <p:grpSpPr>
            <a:xfrm>
              <a:off x="2468712" y="2194024"/>
              <a:ext cx="700778" cy="700778"/>
              <a:chOff x="0" y="0"/>
              <a:chExt cx="812800" cy="812800"/>
            </a:xfrm>
          </p:grpSpPr>
          <p:sp>
            <p:nvSpPr>
              <p:cNvPr id="277" name="Freeform 2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278" name="TextBox 278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79" name="Group 279"/>
            <p:cNvGrpSpPr/>
            <p:nvPr/>
          </p:nvGrpSpPr>
          <p:grpSpPr>
            <a:xfrm>
              <a:off x="2743547" y="2446373"/>
              <a:ext cx="700778" cy="700778"/>
              <a:chOff x="0" y="0"/>
              <a:chExt cx="812800" cy="812800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281" name="TextBox 28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82" name="Group 282"/>
            <p:cNvGrpSpPr/>
            <p:nvPr/>
          </p:nvGrpSpPr>
          <p:grpSpPr>
            <a:xfrm>
              <a:off x="2743547" y="2471837"/>
              <a:ext cx="649850" cy="649850"/>
              <a:chOff x="0" y="0"/>
              <a:chExt cx="812800" cy="812800"/>
            </a:xfrm>
          </p:grpSpPr>
          <p:sp>
            <p:nvSpPr>
              <p:cNvPr id="283" name="Freeform 2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284" name="TextBox 28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85" name="Group 285"/>
            <p:cNvGrpSpPr/>
            <p:nvPr/>
          </p:nvGrpSpPr>
          <p:grpSpPr>
            <a:xfrm>
              <a:off x="2519289" y="2244533"/>
              <a:ext cx="599760" cy="599760"/>
              <a:chOff x="0" y="0"/>
              <a:chExt cx="812800" cy="812800"/>
            </a:xfrm>
          </p:grpSpPr>
          <p:sp>
            <p:nvSpPr>
              <p:cNvPr id="286" name="Freeform 28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287" name="TextBox 28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88" name="Group 288"/>
            <p:cNvGrpSpPr/>
            <p:nvPr/>
          </p:nvGrpSpPr>
          <p:grpSpPr>
            <a:xfrm>
              <a:off x="2580804" y="2544413"/>
              <a:ext cx="649850" cy="649850"/>
              <a:chOff x="0" y="0"/>
              <a:chExt cx="812800" cy="812800"/>
            </a:xfrm>
          </p:grpSpPr>
          <p:sp>
            <p:nvSpPr>
              <p:cNvPr id="289" name="Freeform 28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290" name="TextBox 29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91" name="Group 291"/>
            <p:cNvGrpSpPr/>
            <p:nvPr/>
          </p:nvGrpSpPr>
          <p:grpSpPr>
            <a:xfrm>
              <a:off x="2619387" y="2635089"/>
              <a:ext cx="499195" cy="499195"/>
              <a:chOff x="0" y="0"/>
              <a:chExt cx="812800" cy="812800"/>
            </a:xfrm>
          </p:grpSpPr>
          <p:sp>
            <p:nvSpPr>
              <p:cNvPr id="292" name="Freeform 29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293" name="TextBox 29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94" name="Group 294"/>
            <p:cNvGrpSpPr/>
            <p:nvPr/>
          </p:nvGrpSpPr>
          <p:grpSpPr>
            <a:xfrm>
              <a:off x="2844338" y="2547165"/>
              <a:ext cx="499195" cy="499195"/>
              <a:chOff x="0" y="0"/>
              <a:chExt cx="812800" cy="812800"/>
            </a:xfrm>
          </p:grpSpPr>
          <p:sp>
            <p:nvSpPr>
              <p:cNvPr id="295" name="Freeform 29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296" name="TextBox 29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297" name="Group 297"/>
            <p:cNvGrpSpPr/>
            <p:nvPr/>
          </p:nvGrpSpPr>
          <p:grpSpPr>
            <a:xfrm>
              <a:off x="2569572" y="2297568"/>
              <a:ext cx="499195" cy="499195"/>
              <a:chOff x="0" y="0"/>
              <a:chExt cx="812800" cy="812800"/>
            </a:xfrm>
          </p:grpSpPr>
          <p:sp>
            <p:nvSpPr>
              <p:cNvPr id="298" name="Freeform 29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299" name="TextBox 29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300" name="Group 300"/>
            <p:cNvGrpSpPr/>
            <p:nvPr/>
          </p:nvGrpSpPr>
          <p:grpSpPr>
            <a:xfrm>
              <a:off x="2409008" y="1090431"/>
              <a:ext cx="772882" cy="772882"/>
              <a:chOff x="0" y="0"/>
              <a:chExt cx="812800" cy="812800"/>
            </a:xfrm>
          </p:grpSpPr>
          <p:sp>
            <p:nvSpPr>
              <p:cNvPr id="301" name="Freeform 30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302" name="TextBox 302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303" name="Group 303"/>
            <p:cNvGrpSpPr/>
            <p:nvPr/>
          </p:nvGrpSpPr>
          <p:grpSpPr>
            <a:xfrm>
              <a:off x="2358431" y="786210"/>
              <a:ext cx="700778" cy="700778"/>
              <a:chOff x="0" y="0"/>
              <a:chExt cx="812800" cy="812800"/>
            </a:xfrm>
          </p:grpSpPr>
          <p:sp>
            <p:nvSpPr>
              <p:cNvPr id="304" name="Freeform 3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305" name="TextBox 30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306" name="Group 306"/>
            <p:cNvGrpSpPr/>
            <p:nvPr/>
          </p:nvGrpSpPr>
          <p:grpSpPr>
            <a:xfrm>
              <a:off x="2633266" y="1038559"/>
              <a:ext cx="700778" cy="700778"/>
              <a:chOff x="0" y="0"/>
              <a:chExt cx="812800" cy="812800"/>
            </a:xfrm>
          </p:grpSpPr>
          <p:sp>
            <p:nvSpPr>
              <p:cNvPr id="307" name="Freeform 30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id="308" name="TextBox 308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309" name="Group 309"/>
            <p:cNvGrpSpPr/>
            <p:nvPr/>
          </p:nvGrpSpPr>
          <p:grpSpPr>
            <a:xfrm>
              <a:off x="2633266" y="1064022"/>
              <a:ext cx="649850" cy="649850"/>
              <a:chOff x="0" y="0"/>
              <a:chExt cx="812800" cy="812800"/>
            </a:xfrm>
          </p:grpSpPr>
          <p:sp>
            <p:nvSpPr>
              <p:cNvPr id="310" name="Freeform 3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311" name="TextBox 31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312" name="Group 312"/>
            <p:cNvGrpSpPr/>
            <p:nvPr/>
          </p:nvGrpSpPr>
          <p:grpSpPr>
            <a:xfrm>
              <a:off x="2409008" y="836719"/>
              <a:ext cx="599760" cy="599760"/>
              <a:chOff x="0" y="0"/>
              <a:chExt cx="812800" cy="812800"/>
            </a:xfrm>
          </p:grpSpPr>
          <p:sp>
            <p:nvSpPr>
              <p:cNvPr id="313" name="Freeform 3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314" name="TextBox 314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315" name="Group 315"/>
            <p:cNvGrpSpPr/>
            <p:nvPr/>
          </p:nvGrpSpPr>
          <p:grpSpPr>
            <a:xfrm>
              <a:off x="2470524" y="1136599"/>
              <a:ext cx="649850" cy="649850"/>
              <a:chOff x="0" y="0"/>
              <a:chExt cx="812800" cy="812800"/>
            </a:xfrm>
          </p:grpSpPr>
          <p:sp>
            <p:nvSpPr>
              <p:cNvPr id="316" name="Freeform 3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id="317" name="TextBox 31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318" name="Group 318"/>
            <p:cNvGrpSpPr/>
            <p:nvPr/>
          </p:nvGrpSpPr>
          <p:grpSpPr>
            <a:xfrm>
              <a:off x="2509107" y="1227274"/>
              <a:ext cx="499195" cy="499195"/>
              <a:chOff x="0" y="0"/>
              <a:chExt cx="812800" cy="812800"/>
            </a:xfrm>
          </p:grpSpPr>
          <p:sp>
            <p:nvSpPr>
              <p:cNvPr id="319" name="Freeform 3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320" name="TextBox 3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>
              <a:off x="2734058" y="1139350"/>
              <a:ext cx="499195" cy="499195"/>
              <a:chOff x="0" y="0"/>
              <a:chExt cx="812800" cy="812800"/>
            </a:xfrm>
          </p:grpSpPr>
          <p:sp>
            <p:nvSpPr>
              <p:cNvPr id="322" name="Freeform 3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323" name="TextBox 32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grpSp>
          <p:nvGrpSpPr>
            <p:cNvPr id="324" name="Group 324"/>
            <p:cNvGrpSpPr/>
            <p:nvPr/>
          </p:nvGrpSpPr>
          <p:grpSpPr>
            <a:xfrm>
              <a:off x="2459291" y="889753"/>
              <a:ext cx="499195" cy="499195"/>
              <a:chOff x="0" y="0"/>
              <a:chExt cx="812800" cy="812800"/>
            </a:xfrm>
          </p:grpSpPr>
          <p:sp>
            <p:nvSpPr>
              <p:cNvPr id="325" name="Freeform 3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id="326" name="TextBox 32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27"/>
                  </a:lnSpc>
                </a:pPr>
                <a:endParaRPr/>
              </a:p>
            </p:txBody>
          </p:sp>
        </p:grpSp>
        <p:sp>
          <p:nvSpPr>
            <p:cNvPr id="327" name="AutoShape 327"/>
            <p:cNvSpPr/>
            <p:nvPr/>
          </p:nvSpPr>
          <p:spPr>
            <a:xfrm flipH="1" flipV="1">
              <a:off x="1146114" y="1004244"/>
              <a:ext cx="1322597" cy="1262639"/>
            </a:xfrm>
            <a:prstGeom prst="line">
              <a:avLst/>
            </a:prstGeom>
            <a:ln w="51252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28" name="AutoShape 328"/>
            <p:cNvSpPr/>
            <p:nvPr/>
          </p:nvSpPr>
          <p:spPr>
            <a:xfrm>
              <a:off x="2888425" y="1863312"/>
              <a:ext cx="25906" cy="330712"/>
            </a:xfrm>
            <a:prstGeom prst="line">
              <a:avLst/>
            </a:prstGeom>
            <a:ln w="51252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329" name="AutoShape 329"/>
            <p:cNvSpPr/>
            <p:nvPr/>
          </p:nvSpPr>
          <p:spPr>
            <a:xfrm flipH="1" flipV="1">
              <a:off x="1146114" y="713840"/>
              <a:ext cx="1212317" cy="435633"/>
            </a:xfrm>
            <a:prstGeom prst="line">
              <a:avLst/>
            </a:prstGeom>
            <a:ln w="51252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D2C66602-A450-CF99-F704-45F62D980451}"/>
              </a:ext>
            </a:extLst>
          </p:cNvPr>
          <p:cNvGrpSpPr/>
          <p:nvPr/>
        </p:nvGrpSpPr>
        <p:grpSpPr>
          <a:xfrm>
            <a:off x="8626731" y="7879564"/>
            <a:ext cx="2890257" cy="1923088"/>
            <a:chOff x="8626731" y="7879564"/>
            <a:chExt cx="2890257" cy="1923088"/>
          </a:xfrm>
        </p:grpSpPr>
        <p:sp>
          <p:nvSpPr>
            <p:cNvPr id="330" name="Freeform 330"/>
            <p:cNvSpPr/>
            <p:nvPr/>
          </p:nvSpPr>
          <p:spPr>
            <a:xfrm>
              <a:off x="8626731" y="7951151"/>
              <a:ext cx="2890257" cy="1824475"/>
            </a:xfrm>
            <a:custGeom>
              <a:avLst/>
              <a:gdLst/>
              <a:ahLst/>
              <a:cxnLst/>
              <a:rect l="l" t="t" r="r" b="b"/>
              <a:pathLst>
                <a:path w="2890257" h="1824475">
                  <a:moveTo>
                    <a:pt x="0" y="0"/>
                  </a:moveTo>
                  <a:lnTo>
                    <a:pt x="2890257" y="0"/>
                  </a:lnTo>
                  <a:lnTo>
                    <a:pt x="2890257" y="1824475"/>
                  </a:lnTo>
                  <a:lnTo>
                    <a:pt x="0" y="1824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1" name="Group 331"/>
            <p:cNvGrpSpPr/>
            <p:nvPr/>
          </p:nvGrpSpPr>
          <p:grpSpPr>
            <a:xfrm>
              <a:off x="8778145" y="7879564"/>
              <a:ext cx="731710" cy="807827"/>
              <a:chOff x="0" y="0"/>
              <a:chExt cx="975613" cy="1077103"/>
            </a:xfrm>
          </p:grpSpPr>
          <p:grpSp>
            <p:nvGrpSpPr>
              <p:cNvPr id="332" name="Group 332"/>
              <p:cNvGrpSpPr/>
              <p:nvPr/>
            </p:nvGrpSpPr>
            <p:grpSpPr>
              <a:xfrm>
                <a:off x="50577" y="304221"/>
                <a:ext cx="772882" cy="772882"/>
                <a:chOff x="0" y="0"/>
                <a:chExt cx="812800" cy="812800"/>
              </a:xfrm>
            </p:grpSpPr>
            <p:sp>
              <p:nvSpPr>
                <p:cNvPr id="333" name="Freeform 33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334" name="TextBox 334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35" name="Group 335"/>
              <p:cNvGrpSpPr/>
              <p:nvPr/>
            </p:nvGrpSpPr>
            <p:grpSpPr>
              <a:xfrm>
                <a:off x="0" y="0"/>
                <a:ext cx="700778" cy="700778"/>
                <a:chOff x="0" y="0"/>
                <a:chExt cx="812800" cy="812800"/>
              </a:xfrm>
            </p:grpSpPr>
            <p:sp>
              <p:nvSpPr>
                <p:cNvPr id="336" name="Freeform 33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337" name="TextBox 337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38" name="Group 338"/>
              <p:cNvGrpSpPr/>
              <p:nvPr/>
            </p:nvGrpSpPr>
            <p:grpSpPr>
              <a:xfrm>
                <a:off x="274835" y="252349"/>
                <a:ext cx="700778" cy="700778"/>
                <a:chOff x="0" y="0"/>
                <a:chExt cx="812800" cy="812800"/>
              </a:xfrm>
            </p:grpSpPr>
            <p:sp>
              <p:nvSpPr>
                <p:cNvPr id="339" name="Freeform 33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340" name="TextBox 340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41" name="Group 341"/>
              <p:cNvGrpSpPr/>
              <p:nvPr/>
            </p:nvGrpSpPr>
            <p:grpSpPr>
              <a:xfrm>
                <a:off x="274835" y="277813"/>
                <a:ext cx="649850" cy="649850"/>
                <a:chOff x="0" y="0"/>
                <a:chExt cx="812800" cy="812800"/>
              </a:xfrm>
            </p:grpSpPr>
            <p:sp>
              <p:nvSpPr>
                <p:cNvPr id="342" name="Freeform 34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343" name="TextBox 343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44" name="Group 344"/>
              <p:cNvGrpSpPr/>
              <p:nvPr/>
            </p:nvGrpSpPr>
            <p:grpSpPr>
              <a:xfrm>
                <a:off x="50577" y="50509"/>
                <a:ext cx="599760" cy="599760"/>
                <a:chOff x="0" y="0"/>
                <a:chExt cx="812800" cy="812800"/>
              </a:xfrm>
            </p:grpSpPr>
            <p:sp>
              <p:nvSpPr>
                <p:cNvPr id="345" name="Freeform 34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346" name="TextBox 346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47" name="Group 347"/>
              <p:cNvGrpSpPr/>
              <p:nvPr/>
            </p:nvGrpSpPr>
            <p:grpSpPr>
              <a:xfrm>
                <a:off x="112093" y="350389"/>
                <a:ext cx="649850" cy="649850"/>
                <a:chOff x="0" y="0"/>
                <a:chExt cx="812800" cy="812800"/>
              </a:xfrm>
            </p:grpSpPr>
            <p:sp>
              <p:nvSpPr>
                <p:cNvPr id="348" name="Freeform 34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349" name="TextBox 349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50" name="Group 350"/>
              <p:cNvGrpSpPr/>
              <p:nvPr/>
            </p:nvGrpSpPr>
            <p:grpSpPr>
              <a:xfrm>
                <a:off x="150676" y="441065"/>
                <a:ext cx="499195" cy="499195"/>
                <a:chOff x="0" y="0"/>
                <a:chExt cx="812800" cy="812800"/>
              </a:xfrm>
            </p:grpSpPr>
            <p:sp>
              <p:nvSpPr>
                <p:cNvPr id="351" name="Freeform 35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352" name="TextBox 352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53" name="Group 353"/>
              <p:cNvGrpSpPr/>
              <p:nvPr/>
            </p:nvGrpSpPr>
            <p:grpSpPr>
              <a:xfrm>
                <a:off x="375626" y="353141"/>
                <a:ext cx="499195" cy="499195"/>
                <a:chOff x="0" y="0"/>
                <a:chExt cx="812800" cy="812800"/>
              </a:xfrm>
            </p:grpSpPr>
            <p:sp>
              <p:nvSpPr>
                <p:cNvPr id="354" name="Freeform 35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355" name="TextBox 355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56" name="Group 356"/>
              <p:cNvGrpSpPr/>
              <p:nvPr/>
            </p:nvGrpSpPr>
            <p:grpSpPr>
              <a:xfrm>
                <a:off x="100860" y="103543"/>
                <a:ext cx="499195" cy="499195"/>
                <a:chOff x="0" y="0"/>
                <a:chExt cx="812800" cy="812800"/>
              </a:xfrm>
            </p:grpSpPr>
            <p:sp>
              <p:nvSpPr>
                <p:cNvPr id="357" name="Freeform 35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358" name="TextBox 358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</p:grpSp>
        <p:grpSp>
          <p:nvGrpSpPr>
            <p:cNvPr id="359" name="Group 359"/>
            <p:cNvGrpSpPr/>
            <p:nvPr/>
          </p:nvGrpSpPr>
          <p:grpSpPr>
            <a:xfrm>
              <a:off x="9376561" y="9035024"/>
              <a:ext cx="695299" cy="767628"/>
              <a:chOff x="0" y="0"/>
              <a:chExt cx="927065" cy="1023505"/>
            </a:xfrm>
          </p:grpSpPr>
          <p:grpSp>
            <p:nvGrpSpPr>
              <p:cNvPr id="360" name="Group 360"/>
              <p:cNvGrpSpPr/>
              <p:nvPr/>
            </p:nvGrpSpPr>
            <p:grpSpPr>
              <a:xfrm>
                <a:off x="48060" y="289083"/>
                <a:ext cx="734422" cy="734422"/>
                <a:chOff x="0" y="0"/>
                <a:chExt cx="812800" cy="812800"/>
              </a:xfrm>
            </p:grpSpPr>
            <p:sp>
              <p:nvSpPr>
                <p:cNvPr id="361" name="Freeform 36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362" name="TextBox 362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63" name="Group 363"/>
              <p:cNvGrpSpPr/>
              <p:nvPr/>
            </p:nvGrpSpPr>
            <p:grpSpPr>
              <a:xfrm>
                <a:off x="0" y="0"/>
                <a:ext cx="665906" cy="665906"/>
                <a:chOff x="0" y="0"/>
                <a:chExt cx="812800" cy="812800"/>
              </a:xfrm>
            </p:grpSpPr>
            <p:sp>
              <p:nvSpPr>
                <p:cNvPr id="364" name="Freeform 36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365" name="TextBox 365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66" name="Group 366"/>
              <p:cNvGrpSpPr/>
              <p:nvPr/>
            </p:nvGrpSpPr>
            <p:grpSpPr>
              <a:xfrm>
                <a:off x="261159" y="239792"/>
                <a:ext cx="665906" cy="665906"/>
                <a:chOff x="0" y="0"/>
                <a:chExt cx="812800" cy="812800"/>
              </a:xfrm>
            </p:grpSpPr>
            <p:sp>
              <p:nvSpPr>
                <p:cNvPr id="367" name="Freeform 36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368" name="TextBox 368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69" name="Group 369"/>
              <p:cNvGrpSpPr/>
              <p:nvPr/>
            </p:nvGrpSpPr>
            <p:grpSpPr>
              <a:xfrm>
                <a:off x="261159" y="263988"/>
                <a:ext cx="617513" cy="617513"/>
                <a:chOff x="0" y="0"/>
                <a:chExt cx="812800" cy="812800"/>
              </a:xfrm>
            </p:grpSpPr>
            <p:sp>
              <p:nvSpPr>
                <p:cNvPr id="370" name="Freeform 370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371" name="TextBox 371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72" name="Group 372"/>
              <p:cNvGrpSpPr/>
              <p:nvPr/>
            </p:nvGrpSpPr>
            <p:grpSpPr>
              <a:xfrm>
                <a:off x="48060" y="47995"/>
                <a:ext cx="569915" cy="569915"/>
                <a:chOff x="0" y="0"/>
                <a:chExt cx="812800" cy="812800"/>
              </a:xfrm>
            </p:grpSpPr>
            <p:sp>
              <p:nvSpPr>
                <p:cNvPr id="373" name="Freeform 37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374" name="TextBox 374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75" name="Group 375"/>
              <p:cNvGrpSpPr/>
              <p:nvPr/>
            </p:nvGrpSpPr>
            <p:grpSpPr>
              <a:xfrm>
                <a:off x="106515" y="332953"/>
                <a:ext cx="617513" cy="617513"/>
                <a:chOff x="0" y="0"/>
                <a:chExt cx="812800" cy="812800"/>
              </a:xfrm>
            </p:grpSpPr>
            <p:sp>
              <p:nvSpPr>
                <p:cNvPr id="376" name="Freeform 37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377" name="TextBox 377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78" name="Group 378"/>
              <p:cNvGrpSpPr/>
              <p:nvPr/>
            </p:nvGrpSpPr>
            <p:grpSpPr>
              <a:xfrm>
                <a:off x="143178" y="419117"/>
                <a:ext cx="474354" cy="474354"/>
                <a:chOff x="0" y="0"/>
                <a:chExt cx="812800" cy="812800"/>
              </a:xfrm>
            </p:grpSpPr>
            <p:sp>
              <p:nvSpPr>
                <p:cNvPr id="379" name="Freeform 37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380" name="TextBox 380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81" name="Group 381"/>
              <p:cNvGrpSpPr/>
              <p:nvPr/>
            </p:nvGrpSpPr>
            <p:grpSpPr>
              <a:xfrm>
                <a:off x="356935" y="335568"/>
                <a:ext cx="474354" cy="474354"/>
                <a:chOff x="0" y="0"/>
                <a:chExt cx="812800" cy="812800"/>
              </a:xfrm>
            </p:grpSpPr>
            <p:sp>
              <p:nvSpPr>
                <p:cNvPr id="382" name="Freeform 38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383" name="TextBox 383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84" name="Group 384"/>
              <p:cNvGrpSpPr/>
              <p:nvPr/>
            </p:nvGrpSpPr>
            <p:grpSpPr>
              <a:xfrm>
                <a:off x="95841" y="98391"/>
                <a:ext cx="474354" cy="474354"/>
                <a:chOff x="0" y="0"/>
                <a:chExt cx="812800" cy="812800"/>
              </a:xfrm>
            </p:grpSpPr>
            <p:sp>
              <p:nvSpPr>
                <p:cNvPr id="385" name="Freeform 38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386" name="TextBox 386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</p:grpSp>
        <p:grpSp>
          <p:nvGrpSpPr>
            <p:cNvPr id="387" name="Group 387"/>
            <p:cNvGrpSpPr/>
            <p:nvPr/>
          </p:nvGrpSpPr>
          <p:grpSpPr>
            <a:xfrm>
              <a:off x="10648571" y="8280950"/>
              <a:ext cx="731710" cy="807827"/>
              <a:chOff x="0" y="0"/>
              <a:chExt cx="975613" cy="1077103"/>
            </a:xfrm>
          </p:grpSpPr>
          <p:grpSp>
            <p:nvGrpSpPr>
              <p:cNvPr id="388" name="Group 388"/>
              <p:cNvGrpSpPr/>
              <p:nvPr/>
            </p:nvGrpSpPr>
            <p:grpSpPr>
              <a:xfrm>
                <a:off x="50577" y="304221"/>
                <a:ext cx="772882" cy="772882"/>
                <a:chOff x="0" y="0"/>
                <a:chExt cx="812800" cy="812800"/>
              </a:xfrm>
            </p:grpSpPr>
            <p:sp>
              <p:nvSpPr>
                <p:cNvPr id="389" name="Freeform 38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390" name="TextBox 390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91" name="Group 391"/>
              <p:cNvGrpSpPr/>
              <p:nvPr/>
            </p:nvGrpSpPr>
            <p:grpSpPr>
              <a:xfrm>
                <a:off x="0" y="0"/>
                <a:ext cx="700778" cy="700778"/>
                <a:chOff x="0" y="0"/>
                <a:chExt cx="812800" cy="812800"/>
              </a:xfrm>
            </p:grpSpPr>
            <p:sp>
              <p:nvSpPr>
                <p:cNvPr id="392" name="Freeform 39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393" name="TextBox 393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94" name="Group 394"/>
              <p:cNvGrpSpPr/>
              <p:nvPr/>
            </p:nvGrpSpPr>
            <p:grpSpPr>
              <a:xfrm>
                <a:off x="274835" y="252349"/>
                <a:ext cx="700778" cy="700778"/>
                <a:chOff x="0" y="0"/>
                <a:chExt cx="812800" cy="812800"/>
              </a:xfrm>
            </p:grpSpPr>
            <p:sp>
              <p:nvSpPr>
                <p:cNvPr id="395" name="Freeform 39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285F4"/>
                </a:solidFill>
              </p:spPr>
            </p:sp>
            <p:sp>
              <p:nvSpPr>
                <p:cNvPr id="396" name="TextBox 396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397" name="Group 397"/>
              <p:cNvGrpSpPr/>
              <p:nvPr/>
            </p:nvGrpSpPr>
            <p:grpSpPr>
              <a:xfrm>
                <a:off x="274835" y="277813"/>
                <a:ext cx="649850" cy="649850"/>
                <a:chOff x="0" y="0"/>
                <a:chExt cx="812800" cy="812800"/>
              </a:xfrm>
            </p:grpSpPr>
            <p:sp>
              <p:nvSpPr>
                <p:cNvPr id="398" name="Freeform 39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399" name="TextBox 399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400" name="Group 400"/>
              <p:cNvGrpSpPr/>
              <p:nvPr/>
            </p:nvGrpSpPr>
            <p:grpSpPr>
              <a:xfrm>
                <a:off x="50577" y="50509"/>
                <a:ext cx="599760" cy="599760"/>
                <a:chOff x="0" y="0"/>
                <a:chExt cx="812800" cy="812800"/>
              </a:xfrm>
            </p:grpSpPr>
            <p:sp>
              <p:nvSpPr>
                <p:cNvPr id="401" name="Freeform 401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402" name="TextBox 402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403" name="Group 403"/>
              <p:cNvGrpSpPr/>
              <p:nvPr/>
            </p:nvGrpSpPr>
            <p:grpSpPr>
              <a:xfrm>
                <a:off x="112093" y="350389"/>
                <a:ext cx="649850" cy="649850"/>
                <a:chOff x="0" y="0"/>
                <a:chExt cx="812800" cy="812800"/>
              </a:xfrm>
            </p:grpSpPr>
            <p:sp>
              <p:nvSpPr>
                <p:cNvPr id="404" name="Freeform 40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38B6FF"/>
                </a:solidFill>
              </p:spPr>
            </p:sp>
            <p:sp>
              <p:nvSpPr>
                <p:cNvPr id="405" name="TextBox 405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406" name="Group 406"/>
              <p:cNvGrpSpPr/>
              <p:nvPr/>
            </p:nvGrpSpPr>
            <p:grpSpPr>
              <a:xfrm>
                <a:off x="150676" y="441065"/>
                <a:ext cx="499195" cy="499195"/>
                <a:chOff x="0" y="0"/>
                <a:chExt cx="812800" cy="812800"/>
              </a:xfrm>
            </p:grpSpPr>
            <p:sp>
              <p:nvSpPr>
                <p:cNvPr id="407" name="Freeform 40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408" name="TextBox 408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409" name="Group 409"/>
              <p:cNvGrpSpPr/>
              <p:nvPr/>
            </p:nvGrpSpPr>
            <p:grpSpPr>
              <a:xfrm>
                <a:off x="375626" y="353141"/>
                <a:ext cx="499195" cy="499195"/>
                <a:chOff x="0" y="0"/>
                <a:chExt cx="812800" cy="812800"/>
              </a:xfrm>
            </p:grpSpPr>
            <p:sp>
              <p:nvSpPr>
                <p:cNvPr id="410" name="Freeform 410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411" name="TextBox 411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  <p:grpSp>
            <p:nvGrpSpPr>
              <p:cNvPr id="412" name="Group 412"/>
              <p:cNvGrpSpPr/>
              <p:nvPr/>
            </p:nvGrpSpPr>
            <p:grpSpPr>
              <a:xfrm>
                <a:off x="100860" y="103543"/>
                <a:ext cx="499195" cy="499195"/>
                <a:chOff x="0" y="0"/>
                <a:chExt cx="812800" cy="812800"/>
              </a:xfrm>
            </p:grpSpPr>
            <p:sp>
              <p:nvSpPr>
                <p:cNvPr id="413" name="Freeform 41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0097B2"/>
                </a:solidFill>
              </p:spPr>
            </p:sp>
            <p:sp>
              <p:nvSpPr>
                <p:cNvPr id="414" name="TextBox 414"/>
                <p:cNvSpPr txBox="1"/>
                <p:nvPr/>
              </p:nvSpPr>
              <p:spPr>
                <a:xfrm>
                  <a:off x="76200" y="0"/>
                  <a:ext cx="660400" cy="7366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527"/>
                    </a:lnSpc>
                  </a:pPr>
                  <a:endParaRPr/>
                </a:p>
              </p:txBody>
            </p:sp>
          </p:grpSp>
        </p:grpSp>
        <p:sp>
          <p:nvSpPr>
            <p:cNvPr id="415" name="AutoShape 415"/>
            <p:cNvSpPr/>
            <p:nvPr/>
          </p:nvSpPr>
          <p:spPr>
            <a:xfrm flipH="1" flipV="1">
              <a:off x="9350415" y="8687391"/>
              <a:ext cx="177653" cy="347632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16" name="AutoShape 416"/>
            <p:cNvSpPr/>
            <p:nvPr/>
          </p:nvSpPr>
          <p:spPr>
            <a:xfrm flipH="1">
              <a:off x="10071860" y="8892990"/>
              <a:ext cx="576712" cy="328078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17" name="AutoShape 417"/>
            <p:cNvSpPr/>
            <p:nvPr/>
          </p:nvSpPr>
          <p:spPr>
            <a:xfrm flipH="1" flipV="1">
              <a:off x="9509855" y="8361988"/>
              <a:ext cx="1138717" cy="244364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418" name="AutoShape 418"/>
          <p:cNvSpPr/>
          <p:nvPr/>
        </p:nvSpPr>
        <p:spPr>
          <a:xfrm flipH="1" flipV="1">
            <a:off x="5444450" y="7525200"/>
            <a:ext cx="19050" cy="26763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9" name="AutoShape 419"/>
          <p:cNvSpPr/>
          <p:nvPr/>
        </p:nvSpPr>
        <p:spPr>
          <a:xfrm flipH="1" flipV="1">
            <a:off x="8505660" y="7551419"/>
            <a:ext cx="19050" cy="26763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0" name="Freeform 420"/>
          <p:cNvSpPr/>
          <p:nvPr/>
        </p:nvSpPr>
        <p:spPr>
          <a:xfrm>
            <a:off x="155915" y="2302762"/>
            <a:ext cx="1284978" cy="873449"/>
          </a:xfrm>
          <a:custGeom>
            <a:avLst/>
            <a:gdLst/>
            <a:ahLst/>
            <a:cxnLst/>
            <a:rect l="l" t="t" r="r" b="b"/>
            <a:pathLst>
              <a:path w="1284978" h="873449">
                <a:moveTo>
                  <a:pt x="0" y="0"/>
                </a:moveTo>
                <a:lnTo>
                  <a:pt x="1284977" y="0"/>
                </a:lnTo>
                <a:lnTo>
                  <a:pt x="1284977" y="873449"/>
                </a:lnTo>
                <a:lnTo>
                  <a:pt x="0" y="8734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21" name="Freeform 421"/>
          <p:cNvSpPr/>
          <p:nvPr/>
        </p:nvSpPr>
        <p:spPr>
          <a:xfrm>
            <a:off x="2295733" y="2394593"/>
            <a:ext cx="1284978" cy="873449"/>
          </a:xfrm>
          <a:custGeom>
            <a:avLst/>
            <a:gdLst/>
            <a:ahLst/>
            <a:cxnLst/>
            <a:rect l="l" t="t" r="r" b="b"/>
            <a:pathLst>
              <a:path w="1284978" h="873449">
                <a:moveTo>
                  <a:pt x="0" y="0"/>
                </a:moveTo>
                <a:lnTo>
                  <a:pt x="1284978" y="0"/>
                </a:lnTo>
                <a:lnTo>
                  <a:pt x="1284978" y="873449"/>
                </a:lnTo>
                <a:lnTo>
                  <a:pt x="0" y="8734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22" name="Freeform 422"/>
          <p:cNvSpPr/>
          <p:nvPr/>
        </p:nvSpPr>
        <p:spPr>
          <a:xfrm>
            <a:off x="4793835" y="2017493"/>
            <a:ext cx="943403" cy="1031347"/>
          </a:xfrm>
          <a:custGeom>
            <a:avLst/>
            <a:gdLst/>
            <a:ahLst/>
            <a:cxnLst/>
            <a:rect l="l" t="t" r="r" b="b"/>
            <a:pathLst>
              <a:path w="943403" h="1031347">
                <a:moveTo>
                  <a:pt x="0" y="0"/>
                </a:moveTo>
                <a:lnTo>
                  <a:pt x="943403" y="0"/>
                </a:lnTo>
                <a:lnTo>
                  <a:pt x="943403" y="1031347"/>
                </a:lnTo>
                <a:lnTo>
                  <a:pt x="0" y="103134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423" name="Freeform 423"/>
          <p:cNvSpPr/>
          <p:nvPr/>
        </p:nvSpPr>
        <p:spPr>
          <a:xfrm>
            <a:off x="9252509" y="358183"/>
            <a:ext cx="943403" cy="1031347"/>
          </a:xfrm>
          <a:custGeom>
            <a:avLst/>
            <a:gdLst/>
            <a:ahLst/>
            <a:cxnLst/>
            <a:rect l="l" t="t" r="r" b="b"/>
            <a:pathLst>
              <a:path w="943403" h="1031347">
                <a:moveTo>
                  <a:pt x="0" y="0"/>
                </a:moveTo>
                <a:lnTo>
                  <a:pt x="943403" y="0"/>
                </a:lnTo>
                <a:lnTo>
                  <a:pt x="943403" y="1031347"/>
                </a:lnTo>
                <a:lnTo>
                  <a:pt x="0" y="103134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424" name="Freeform 424"/>
          <p:cNvSpPr/>
          <p:nvPr/>
        </p:nvSpPr>
        <p:spPr>
          <a:xfrm>
            <a:off x="9305077" y="1594366"/>
            <a:ext cx="1284978" cy="873449"/>
          </a:xfrm>
          <a:custGeom>
            <a:avLst/>
            <a:gdLst/>
            <a:ahLst/>
            <a:cxnLst/>
            <a:rect l="l" t="t" r="r" b="b"/>
            <a:pathLst>
              <a:path w="1284978" h="873449">
                <a:moveTo>
                  <a:pt x="0" y="0"/>
                </a:moveTo>
                <a:lnTo>
                  <a:pt x="1284978" y="0"/>
                </a:lnTo>
                <a:lnTo>
                  <a:pt x="1284978" y="873449"/>
                </a:lnTo>
                <a:lnTo>
                  <a:pt x="0" y="8734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25" name="Freeform 425"/>
          <p:cNvSpPr/>
          <p:nvPr/>
        </p:nvSpPr>
        <p:spPr>
          <a:xfrm>
            <a:off x="8208829" y="2810715"/>
            <a:ext cx="2335464" cy="848352"/>
          </a:xfrm>
          <a:custGeom>
            <a:avLst/>
            <a:gdLst/>
            <a:ahLst/>
            <a:cxnLst/>
            <a:rect l="l" t="t" r="r" b="b"/>
            <a:pathLst>
              <a:path w="2335464" h="848352">
                <a:moveTo>
                  <a:pt x="0" y="0"/>
                </a:moveTo>
                <a:lnTo>
                  <a:pt x="2335464" y="0"/>
                </a:lnTo>
                <a:lnTo>
                  <a:pt x="2335464" y="848352"/>
                </a:lnTo>
                <a:lnTo>
                  <a:pt x="0" y="84835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426" name="TextBox 426"/>
          <p:cNvSpPr txBox="1"/>
          <p:nvPr/>
        </p:nvSpPr>
        <p:spPr>
          <a:xfrm>
            <a:off x="11902564" y="8062981"/>
            <a:ext cx="5901070" cy="147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Is there species turnover </a:t>
            </a:r>
          </a:p>
          <a:p>
            <a:pPr marL="302259" lvl="1" algn="l">
              <a:lnSpc>
                <a:spcPts val="3919"/>
              </a:lnSpc>
            </a:pPr>
            <a:r>
              <a:rPr lang="en-US" sz="2800" u="sng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(</a:t>
            </a:r>
            <a:r>
              <a:rPr lang="en-US" sz="2800" u="sng" dirty="0">
                <a:solidFill>
                  <a:srgbClr val="000000"/>
                </a:solidFill>
                <a:ea typeface="League Gothic"/>
                <a:cs typeface="League Gothic"/>
                <a:sym typeface="League Gothic"/>
              </a:rPr>
              <a:t>β-diversity</a:t>
            </a:r>
            <a:r>
              <a:rPr lang="en-US" sz="2800" u="sng" dirty="0">
                <a:solidFill>
                  <a:srgbClr val="000000"/>
                </a:solidFill>
                <a:ea typeface="Canva Sans"/>
                <a:cs typeface="Canva Sans"/>
                <a:sym typeface="Canva Sans"/>
              </a:rPr>
              <a:t>) </a:t>
            </a: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between wetlands at multiple spatial scales?</a:t>
            </a:r>
          </a:p>
        </p:txBody>
      </p:sp>
      <p:sp>
        <p:nvSpPr>
          <p:cNvPr id="427" name="TextBox 427"/>
          <p:cNvSpPr txBox="1"/>
          <p:nvPr/>
        </p:nvSpPr>
        <p:spPr>
          <a:xfrm>
            <a:off x="11881782" y="4570761"/>
            <a:ext cx="6117144" cy="1747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8" lvl="1" algn="l">
              <a:lnSpc>
                <a:spcPts val="4731"/>
              </a:lnSpc>
            </a:pPr>
            <a:r>
              <a:rPr lang="en-US" sz="27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How do local and landscape land cover impact species richness and functional groups in these systems?</a:t>
            </a:r>
          </a:p>
        </p:txBody>
      </p:sp>
      <p:sp>
        <p:nvSpPr>
          <p:cNvPr id="428" name="TextBox 428"/>
          <p:cNvSpPr txBox="1"/>
          <p:nvPr/>
        </p:nvSpPr>
        <p:spPr>
          <a:xfrm>
            <a:off x="11771155" y="226621"/>
            <a:ext cx="5983669" cy="188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gaps are we trying to fill?</a:t>
            </a:r>
          </a:p>
        </p:txBody>
      </p:sp>
      <p:sp>
        <p:nvSpPr>
          <p:cNvPr id="429" name="TextBox 429"/>
          <p:cNvSpPr txBox="1"/>
          <p:nvPr/>
        </p:nvSpPr>
        <p:spPr>
          <a:xfrm>
            <a:off x="11853754" y="2161989"/>
            <a:ext cx="6065548" cy="1178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8" lvl="1" algn="l">
              <a:lnSpc>
                <a:spcPts val="4731"/>
              </a:lnSpc>
            </a:pPr>
            <a:r>
              <a:rPr lang="en-US" sz="27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Does wetland area impact species richness?</a:t>
            </a:r>
          </a:p>
        </p:txBody>
      </p:sp>
      <p:sp>
        <p:nvSpPr>
          <p:cNvPr id="430" name="TextBox 430"/>
          <p:cNvSpPr txBox="1"/>
          <p:nvPr/>
        </p:nvSpPr>
        <p:spPr>
          <a:xfrm>
            <a:off x="6772888" y="4050344"/>
            <a:ext cx="230564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Local scale (wetland)</a:t>
            </a:r>
          </a:p>
        </p:txBody>
      </p:sp>
      <p:sp>
        <p:nvSpPr>
          <p:cNvPr id="431" name="TextBox 431"/>
          <p:cNvSpPr txBox="1"/>
          <p:nvPr/>
        </p:nvSpPr>
        <p:spPr>
          <a:xfrm>
            <a:off x="6772888" y="4947599"/>
            <a:ext cx="260367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Landscape scale (25km)</a:t>
            </a:r>
          </a:p>
        </p:txBody>
      </p:sp>
      <p:sp>
        <p:nvSpPr>
          <p:cNvPr id="432" name="TextBox 432"/>
          <p:cNvSpPr txBox="1"/>
          <p:nvPr/>
        </p:nvSpPr>
        <p:spPr>
          <a:xfrm>
            <a:off x="6665526" y="5745896"/>
            <a:ext cx="720930" cy="298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Tree</a:t>
            </a:r>
          </a:p>
        </p:txBody>
      </p:sp>
      <p:sp>
        <p:nvSpPr>
          <p:cNvPr id="433" name="TextBox 433"/>
          <p:cNvSpPr txBox="1"/>
          <p:nvPr/>
        </p:nvSpPr>
        <p:spPr>
          <a:xfrm>
            <a:off x="6691371" y="6512472"/>
            <a:ext cx="777814" cy="300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Water</a:t>
            </a:r>
          </a:p>
        </p:txBody>
      </p:sp>
      <p:sp>
        <p:nvSpPr>
          <p:cNvPr id="434" name="TextBox 434"/>
          <p:cNvSpPr txBox="1"/>
          <p:nvPr/>
        </p:nvSpPr>
        <p:spPr>
          <a:xfrm>
            <a:off x="9144985" y="5729517"/>
            <a:ext cx="51874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Built</a:t>
            </a:r>
          </a:p>
        </p:txBody>
      </p:sp>
      <p:sp>
        <p:nvSpPr>
          <p:cNvPr id="435" name="TextBox 435"/>
          <p:cNvSpPr txBox="1"/>
          <p:nvPr/>
        </p:nvSpPr>
        <p:spPr>
          <a:xfrm>
            <a:off x="9078532" y="6512471"/>
            <a:ext cx="2603673" cy="300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Flooded Vegetation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indefinite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6" dur="indefinite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9" dur="indefinite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indefinite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2" dur="indefinite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indefinite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5" dur="indefinite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8" dur="indefinite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1" dur="indefinite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indefinite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4" dur="indefinite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indefinite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7" dur="indefinite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0" dur="indefinite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indefinite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3" dur="indefinite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6" dur="indefinite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indefinite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9" dur="indefinite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/>
      <p:bldP spid="427" grpId="0"/>
      <p:bldP spid="427" grpId="1"/>
      <p:bldP spid="429" grpId="0"/>
      <p:bldP spid="429" grpId="1"/>
      <p:bldP spid="430" grpId="0"/>
      <p:bldP spid="430" grpId="1"/>
      <p:bldP spid="431" grpId="0"/>
      <p:bldP spid="431" grpId="1"/>
      <p:bldP spid="432" grpId="0"/>
      <p:bldP spid="432" grpId="1"/>
      <p:bldP spid="433" grpId="0"/>
      <p:bldP spid="433" grpId="1"/>
      <p:bldP spid="434" grpId="0"/>
      <p:bldP spid="434" grpId="1"/>
      <p:bldP spid="435" grpId="0"/>
      <p:bldP spid="4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903988" cy="4862125"/>
            <a:chOff x="0" y="0"/>
            <a:chExt cx="4715454" cy="12805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5454" cy="1280560"/>
            </a:xfrm>
            <a:custGeom>
              <a:avLst/>
              <a:gdLst/>
              <a:ahLst/>
              <a:cxnLst/>
              <a:rect l="l" t="t" r="r" b="b"/>
              <a:pathLst>
                <a:path w="4715454" h="1280560">
                  <a:moveTo>
                    <a:pt x="0" y="0"/>
                  </a:moveTo>
                  <a:lnTo>
                    <a:pt x="4715454" y="0"/>
                  </a:lnTo>
                  <a:lnTo>
                    <a:pt x="4715454" y="1280560"/>
                  </a:lnTo>
                  <a:lnTo>
                    <a:pt x="0" y="128056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715454" cy="1356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0658" y="709093"/>
            <a:ext cx="16528642" cy="188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Integrating 207 wetlands with eBird hotspots across the conterminous United States</a:t>
            </a:r>
          </a:p>
        </p:txBody>
      </p:sp>
      <p:sp>
        <p:nvSpPr>
          <p:cNvPr id="6" name="Freeform 6"/>
          <p:cNvSpPr/>
          <p:nvPr/>
        </p:nvSpPr>
        <p:spPr>
          <a:xfrm>
            <a:off x="4443450" y="2107971"/>
            <a:ext cx="12815850" cy="7516254"/>
          </a:xfrm>
          <a:custGeom>
            <a:avLst/>
            <a:gdLst/>
            <a:ahLst/>
            <a:cxnLst/>
            <a:rect l="l" t="t" r="r" b="b"/>
            <a:pathLst>
              <a:path w="12815850" h="7516254">
                <a:moveTo>
                  <a:pt x="0" y="0"/>
                </a:moveTo>
                <a:lnTo>
                  <a:pt x="12815850" y="0"/>
                </a:lnTo>
                <a:lnTo>
                  <a:pt x="12815850" y="7516254"/>
                </a:lnTo>
                <a:lnTo>
                  <a:pt x="0" y="7516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35978" cy="10287000"/>
            <a:chOff x="0" y="0"/>
            <a:chExt cx="1853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97" cy="2709333"/>
            </a:xfrm>
            <a:custGeom>
              <a:avLst/>
              <a:gdLst/>
              <a:ahLst/>
              <a:cxnLst/>
              <a:rect l="l" t="t" r="r" b="b"/>
              <a:pathLst>
                <a:path w="1853097" h="2709333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303" y="1326654"/>
            <a:ext cx="9395313" cy="7633692"/>
          </a:xfrm>
          <a:custGeom>
            <a:avLst/>
            <a:gdLst/>
            <a:ahLst/>
            <a:cxnLst/>
            <a:rect l="l" t="t" r="r" b="b"/>
            <a:pathLst>
              <a:path w="9395313" h="7633692">
                <a:moveTo>
                  <a:pt x="0" y="0"/>
                </a:moveTo>
                <a:lnTo>
                  <a:pt x="9395313" y="0"/>
                </a:lnTo>
                <a:lnTo>
                  <a:pt x="9395313" y="7633692"/>
                </a:lnTo>
                <a:lnTo>
                  <a:pt x="0" y="763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79324" y="252946"/>
            <a:ext cx="2699609" cy="2147416"/>
          </a:xfrm>
          <a:custGeom>
            <a:avLst/>
            <a:gdLst/>
            <a:ahLst/>
            <a:cxnLst/>
            <a:rect l="l" t="t" r="r" b="b"/>
            <a:pathLst>
              <a:path w="2699609" h="2147416">
                <a:moveTo>
                  <a:pt x="0" y="0"/>
                </a:moveTo>
                <a:lnTo>
                  <a:pt x="2699610" y="0"/>
                </a:lnTo>
                <a:lnTo>
                  <a:pt x="2699610" y="2147416"/>
                </a:lnTo>
                <a:lnTo>
                  <a:pt x="0" y="2147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9470" r="93939">
                          <a14:foregroundMark x1="75228" y1="39048" x2="74621" y2="38571"/>
                          <a14:foregroundMark x1="89773" y1="50476" x2="76098" y2="39732"/>
                          <a14:foregroundMark x1="73283" y1="35767" x2="66475" y2="21506"/>
                          <a14:foregroundMark x1="74621" y1="38571" x2="74124" y2="37529"/>
                          <a14:foregroundMark x1="63100" y1="18274" x2="48864" y2="10952"/>
                          <a14:foregroundMark x1="48864" y1="10952" x2="30682" y2="10952"/>
                          <a14:foregroundMark x1="30163" y1="11429" x2="15152" y2="25238"/>
                          <a14:foregroundMark x1="30682" y1="10952" x2="30163" y2="11429"/>
                          <a14:foregroundMark x1="15152" y1="25238" x2="9470" y2="47143"/>
                          <a14:foregroundMark x1="9470" y1="47143" x2="12121" y2="70476"/>
                          <a14:foregroundMark x1="12121" y1="70476" x2="25379" y2="87619"/>
                          <a14:foregroundMark x1="25379" y1="87619" x2="43561" y2="93810"/>
                          <a14:foregroundMark x1="43561" y1="93810" x2="62121" y2="86190"/>
                          <a14:foregroundMark x1="72829" y1="69140" x2="73485" y2="68095"/>
                          <a14:foregroundMark x1="62121" y1="86190" x2="71667" y2="70990"/>
                          <a14:foregroundMark x1="83422" y1="64972" x2="83644" y2="64902"/>
                          <a14:foregroundMark x1="73485" y1="68095" x2="73830" y2="67986"/>
                          <a14:foregroundMark x1="90436" y1="57568" x2="88258" y2="49048"/>
                          <a14:foregroundMark x1="53788" y1="33810" x2="51515" y2="56190"/>
                          <a14:foregroundMark x1="51515" y1="56190" x2="59091" y2="35714"/>
                          <a14:foregroundMark x1="59091" y1="35714" x2="54545" y2="33810"/>
                          <a14:foregroundMark x1="73864" y1="45714" x2="72727" y2="44762"/>
                          <a14:foregroundMark x1="78409" y1="44286" x2="77652" y2="44286"/>
                          <a14:foregroundMark x1="77273" y1="41905" x2="75379" y2="44286"/>
                          <a14:foregroundMark x1="69697" y1="45714" x2="73864" y2="46667"/>
                          <a14:foregroundMark x1="74114" y1="40889" x2="71591" y2="59524"/>
                          <a14:foregroundMark x1="74298" y1="39524" x2="74286" y2="39615"/>
                          <a14:foregroundMark x1="74588" y1="37386" x2="74363" y2="39048"/>
                          <a14:foregroundMark x1="71591" y1="59524" x2="87879" y2="50476"/>
                          <a14:foregroundMark x1="74943" y1="39048" x2="73864" y2="38095"/>
                          <a14:foregroundMark x1="87879" y1="50476" x2="75869" y2="39866"/>
                          <a14:foregroundMark x1="67045" y1="43333" x2="73864" y2="45714"/>
                          <a14:foregroundMark x1="73485" y1="46667" x2="74621" y2="47143"/>
                          <a14:foregroundMark x1="77273" y1="49524" x2="77273" y2="49524"/>
                          <a14:foregroundMark x1="61364" y1="46190" x2="61364" y2="46190"/>
                          <a14:foregroundMark x1="31818" y1="12381" x2="31818" y2="12381"/>
                          <a14:foregroundMark x1="26136" y1="15238" x2="26136" y2="15238"/>
                          <a14:foregroundMark x1="24621" y1="16667" x2="24621" y2="16667"/>
                          <a14:foregroundMark x1="24242" y1="16667" x2="24242" y2="16667"/>
                          <a14:foregroundMark x1="93939" y1="60476" x2="93939" y2="60476"/>
                          <a14:backgroundMark x1="81061" y1="65714" x2="75379" y2="68095"/>
                          <a14:backgroundMark x1="83712" y1="64762" x2="89394" y2="64286"/>
                          <a14:backgroundMark x1="89773" y1="61905" x2="90909" y2="63333"/>
                          <a14:backgroundMark x1="75379" y1="67143" x2="74621" y2="68571"/>
                          <a14:backgroundMark x1="82576" y1="64762" x2="82197" y2="67143"/>
                          <a14:backgroundMark x1="74621" y1="68095" x2="75000" y2="69048"/>
                          <a14:backgroundMark x1="75000" y1="35238" x2="75379" y2="37143"/>
                          <a14:backgroundMark x1="76894" y1="38095" x2="77273" y2="39048"/>
                          <a14:backgroundMark x1="78030" y1="39048" x2="78030" y2="39524"/>
                          <a14:backgroundMark x1="64015" y1="17143" x2="66288" y2="19048"/>
                          <a14:backgroundMark x1="66288" y1="19048" x2="67424" y2="20000"/>
                          <a14:backgroundMark x1="67045" y1="20000" x2="67424" y2="20952"/>
                          <a14:backgroundMark x1="29924" y1="10000" x2="29924" y2="10000"/>
                          <a14:backgroundMark x1="30682" y1="10000" x2="30682" y2="10000"/>
                          <a14:backgroundMark x1="31439" y1="9524" x2="31439" y2="9524"/>
                          <a14:backgroundMark x1="31818" y1="10000" x2="31818" y2="10000"/>
                          <a14:backgroundMark x1="29167" y1="11429" x2="29167" y2="1142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142907" y="4115048"/>
            <a:ext cx="7344322" cy="3453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We found that species richness increases as wetland area increases. 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This was most pronounced for Terrestrial and aquatic primary lifestyles.</a:t>
            </a:r>
          </a:p>
          <a:p>
            <a:pPr algn="l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93901" y="1374279"/>
            <a:ext cx="7344322" cy="281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Objective 1: Species Richness Increases with Wetland Area</a:t>
            </a:r>
          </a:p>
          <a:p>
            <a:pPr algn="l">
              <a:lnSpc>
                <a:spcPts val="7391"/>
              </a:lnSpc>
            </a:pPr>
            <a:endParaRPr lang="en-US" sz="6599" dirty="0">
              <a:solidFill>
                <a:srgbClr val="000000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159EC29C-B4A1-3C48-DF35-FFA303A64567}"/>
              </a:ext>
            </a:extLst>
          </p:cNvPr>
          <p:cNvSpPr txBox="1"/>
          <p:nvPr/>
        </p:nvSpPr>
        <p:spPr>
          <a:xfrm>
            <a:off x="10228221" y="7734300"/>
            <a:ext cx="7344322" cy="1468031"/>
          </a:xfrm>
          <a:prstGeom prst="rect">
            <a:avLst/>
          </a:prstGeom>
          <a:solidFill>
            <a:srgbClr val="FFDE59"/>
          </a:solidFill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en-US" sz="2799" dirty="0">
                <a:latin typeface="Open Sans 1"/>
                <a:ea typeface="Open Sans 1"/>
                <a:cs typeface="Open Sans 1"/>
                <a:sym typeface="Open Sans 1"/>
              </a:rPr>
              <a:t>Island Biogeography Theory wins again (!)</a:t>
            </a:r>
          </a:p>
          <a:p>
            <a:pPr marL="302259" lvl="1" algn="l">
              <a:lnSpc>
                <a:spcPts val="3919"/>
              </a:lnSpc>
            </a:pPr>
            <a:endParaRPr lang="en-US" sz="2799" dirty="0">
              <a:latin typeface="Open Sans 1"/>
              <a:ea typeface="Open Sans 1"/>
              <a:cs typeface="Open Sans 1"/>
              <a:sym typeface="Open Sans 1"/>
            </a:endParaRPr>
          </a:p>
          <a:p>
            <a:pPr marL="302259" lvl="1" algn="l">
              <a:lnSpc>
                <a:spcPts val="3919"/>
              </a:lnSpc>
            </a:pPr>
            <a:r>
              <a:rPr lang="en-US" sz="2799" dirty="0">
                <a:latin typeface="Open Sans 1"/>
                <a:ea typeface="Open Sans 1"/>
                <a:cs typeface="Open Sans 1"/>
                <a:sym typeface="Open Sans 1"/>
              </a:rPr>
              <a:t>But, what about </a:t>
            </a:r>
            <a:r>
              <a:rPr lang="en-US" sz="2799" b="1" dirty="0">
                <a:latin typeface="Open Sans 1"/>
                <a:ea typeface="Open Sans 1"/>
                <a:cs typeface="Open Sans 1"/>
                <a:sym typeface="Open Sans 1"/>
              </a:rPr>
              <a:t>land cover</a:t>
            </a:r>
            <a:r>
              <a:rPr lang="en-US" sz="2799" dirty="0">
                <a:latin typeface="Open Sans 1"/>
                <a:ea typeface="Open Sans 1"/>
                <a:cs typeface="Open Sans 1"/>
                <a:sym typeface="Open Sans 1"/>
              </a:rPr>
              <a:t> impacts?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96448" cy="3035139"/>
            <a:chOff x="0" y="0"/>
            <a:chExt cx="2501122" cy="799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122" cy="799378"/>
            </a:xfrm>
            <a:custGeom>
              <a:avLst/>
              <a:gdLst/>
              <a:ahLst/>
              <a:cxnLst/>
              <a:rect l="l" t="t" r="r" b="b"/>
              <a:pathLst>
                <a:path w="2501122" h="799378">
                  <a:moveTo>
                    <a:pt x="0" y="0"/>
                  </a:moveTo>
                  <a:lnTo>
                    <a:pt x="2501122" y="0"/>
                  </a:lnTo>
                  <a:lnTo>
                    <a:pt x="2501122" y="799378"/>
                  </a:lnTo>
                  <a:lnTo>
                    <a:pt x="0" y="799378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501122" cy="86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96448" y="5991449"/>
            <a:ext cx="8939111" cy="4295551"/>
            <a:chOff x="0" y="0"/>
            <a:chExt cx="2354334" cy="11313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4334" cy="1131339"/>
            </a:xfrm>
            <a:custGeom>
              <a:avLst/>
              <a:gdLst/>
              <a:ahLst/>
              <a:cxnLst/>
              <a:rect l="l" t="t" r="r" b="b"/>
              <a:pathLst>
                <a:path w="2354334" h="1131339">
                  <a:moveTo>
                    <a:pt x="0" y="0"/>
                  </a:moveTo>
                  <a:lnTo>
                    <a:pt x="2354334" y="0"/>
                  </a:lnTo>
                  <a:lnTo>
                    <a:pt x="2354334" y="1131339"/>
                  </a:lnTo>
                  <a:lnTo>
                    <a:pt x="0" y="1131339"/>
                  </a:lnTo>
                  <a:close/>
                </a:path>
              </a:pathLst>
            </a:custGeom>
            <a:solidFill>
              <a:srgbClr val="194B7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354334" cy="119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96448" y="0"/>
            <a:ext cx="8791552" cy="5991449"/>
            <a:chOff x="0" y="0"/>
            <a:chExt cx="11722069" cy="798859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9047" r="9047"/>
            <a:stretch>
              <a:fillRect/>
            </a:stretch>
          </p:blipFill>
          <p:spPr>
            <a:xfrm>
              <a:off x="0" y="0"/>
              <a:ext cx="11722069" cy="7988598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609115" y="7143750"/>
            <a:ext cx="6650185" cy="189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Calculating overall species richness at each eBird hotspot, as well as species richness of 5 different functional groups (Tobias et al. 2022).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9EC07-9077-87F2-75D7-0AE2D65ADC52}"/>
              </a:ext>
            </a:extLst>
          </p:cNvPr>
          <p:cNvGrpSpPr/>
          <p:nvPr/>
        </p:nvGrpSpPr>
        <p:grpSpPr>
          <a:xfrm>
            <a:off x="513928" y="3531966"/>
            <a:ext cx="6218784" cy="4360922"/>
            <a:chOff x="513928" y="3531966"/>
            <a:chExt cx="6218784" cy="4360922"/>
          </a:xfrm>
        </p:grpSpPr>
        <p:sp>
          <p:nvSpPr>
            <p:cNvPr id="11" name="Freeform 11"/>
            <p:cNvSpPr/>
            <p:nvPr/>
          </p:nvSpPr>
          <p:spPr>
            <a:xfrm>
              <a:off x="513928" y="3531966"/>
              <a:ext cx="6218784" cy="4360922"/>
            </a:xfrm>
            <a:custGeom>
              <a:avLst/>
              <a:gdLst/>
              <a:ahLst/>
              <a:cxnLst/>
              <a:rect l="l" t="t" r="r" b="b"/>
              <a:pathLst>
                <a:path w="6218784" h="4360922">
                  <a:moveTo>
                    <a:pt x="0" y="0"/>
                  </a:moveTo>
                  <a:lnTo>
                    <a:pt x="6218784" y="0"/>
                  </a:lnTo>
                  <a:lnTo>
                    <a:pt x="6218784" y="4360922"/>
                  </a:lnTo>
                  <a:lnTo>
                    <a:pt x="0" y="4360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ysDot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658180" y="3665204"/>
              <a:ext cx="1986016" cy="67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8"/>
                </a:lnSpc>
              </a:pPr>
              <a:r>
                <a:rPr lang="en-US" sz="197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eBird Hotspot ID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723120" y="3665204"/>
              <a:ext cx="1800400" cy="676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8"/>
                </a:lnSpc>
              </a:pPr>
              <a:r>
                <a:rPr lang="en-US" sz="197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Species Richness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791254" y="3665204"/>
              <a:ext cx="1800400" cy="33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58"/>
                </a:lnSpc>
              </a:pPr>
              <a:r>
                <a:rPr lang="en-US" sz="197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Land Cover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18040" y="351458"/>
            <a:ext cx="8195664" cy="246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5"/>
              </a:lnSpc>
            </a:pPr>
            <a:r>
              <a:rPr lang="en-US" sz="57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Gathering land cover data from Google Earth Engine, and calculating species richness from eBird.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8111" y="9659737"/>
            <a:ext cx="7569089" cy="36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Generalized Linear Model (6 of them)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8700" y="8355826"/>
            <a:ext cx="319763" cy="879074"/>
          </a:xfrm>
          <a:custGeom>
            <a:avLst/>
            <a:gdLst/>
            <a:ahLst/>
            <a:cxnLst/>
            <a:rect l="l" t="t" r="r" b="b"/>
            <a:pathLst>
              <a:path w="319763" h="879074">
                <a:moveTo>
                  <a:pt x="0" y="0"/>
                </a:moveTo>
                <a:lnTo>
                  <a:pt x="319763" y="0"/>
                </a:lnTo>
                <a:lnTo>
                  <a:pt x="319763" y="879073"/>
                </a:lnTo>
                <a:lnTo>
                  <a:pt x="0" y="87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8142831" y="4703963"/>
            <a:ext cx="319763" cy="879074"/>
          </a:xfrm>
          <a:custGeom>
            <a:avLst/>
            <a:gdLst/>
            <a:ahLst/>
            <a:cxnLst/>
            <a:rect l="l" t="t" r="r" b="b"/>
            <a:pathLst>
              <a:path w="319763" h="879074">
                <a:moveTo>
                  <a:pt x="0" y="0"/>
                </a:moveTo>
                <a:lnTo>
                  <a:pt x="319763" y="0"/>
                </a:lnTo>
                <a:lnTo>
                  <a:pt x="319763" y="879074"/>
                </a:lnTo>
                <a:lnTo>
                  <a:pt x="0" y="879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35978" cy="10287000"/>
            <a:chOff x="0" y="0"/>
            <a:chExt cx="1853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97" cy="2709333"/>
            </a:xfrm>
            <a:custGeom>
              <a:avLst/>
              <a:gdLst/>
              <a:ahLst/>
              <a:cxnLst/>
              <a:rect l="l" t="t" r="r" b="b"/>
              <a:pathLst>
                <a:path w="1853097" h="2709333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7795" y="2733153"/>
            <a:ext cx="8476205" cy="6525147"/>
          </a:xfrm>
          <a:custGeom>
            <a:avLst/>
            <a:gdLst/>
            <a:ahLst/>
            <a:cxnLst/>
            <a:rect l="l" t="t" r="r" b="b"/>
            <a:pathLst>
              <a:path w="8476205" h="6525147">
                <a:moveTo>
                  <a:pt x="0" y="0"/>
                </a:moveTo>
                <a:lnTo>
                  <a:pt x="8476205" y="0"/>
                </a:lnTo>
                <a:lnTo>
                  <a:pt x="8476205" y="6525147"/>
                </a:lnTo>
                <a:lnTo>
                  <a:pt x="0" y="6525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" t="-476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90136" y="7062836"/>
            <a:ext cx="2707729" cy="1735724"/>
          </a:xfrm>
          <a:custGeom>
            <a:avLst/>
            <a:gdLst/>
            <a:ahLst/>
            <a:cxnLst/>
            <a:rect l="l" t="t" r="r" b="b"/>
            <a:pathLst>
              <a:path w="2707729" h="1735724">
                <a:moveTo>
                  <a:pt x="0" y="0"/>
                </a:moveTo>
                <a:lnTo>
                  <a:pt x="2707728" y="0"/>
                </a:lnTo>
                <a:lnTo>
                  <a:pt x="2707728" y="1735724"/>
                </a:lnTo>
                <a:lnTo>
                  <a:pt x="0" y="1735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18205" y="3807376"/>
            <a:ext cx="712668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Built land area reduces richness at multiple scales.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18205" y="5266875"/>
            <a:ext cx="702353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Trees reduced species richness, likely due to environmental filtering in the Temperate Forests of the Northeast.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18205" y="7221674"/>
            <a:ext cx="70235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Flooded vegetation and grass cover promote richness at the local scale.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3047" y="595194"/>
            <a:ext cx="10707633" cy="375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Objective 2: Built area reduces species richness, flooded vegetation increases species richness.</a:t>
            </a:r>
          </a:p>
          <a:p>
            <a:pPr algn="l">
              <a:lnSpc>
                <a:spcPts val="7391"/>
              </a:lnSpc>
            </a:pPr>
            <a:endParaRPr lang="en-US" sz="6599" dirty="0">
              <a:solidFill>
                <a:srgbClr val="000000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097D343-5C2C-045C-5BC8-AC5EDA3667A7}"/>
              </a:ext>
            </a:extLst>
          </p:cNvPr>
          <p:cNvSpPr txBox="1"/>
          <p:nvPr/>
        </p:nvSpPr>
        <p:spPr>
          <a:xfrm>
            <a:off x="10275883" y="8710357"/>
            <a:ext cx="7344322" cy="967894"/>
          </a:xfrm>
          <a:prstGeom prst="rect">
            <a:avLst/>
          </a:prstGeom>
          <a:solidFill>
            <a:srgbClr val="FFDE59"/>
          </a:solidFill>
        </p:spPr>
        <p:txBody>
          <a:bodyPr wrap="square" lIns="0" tIns="0" rIns="0" bIns="0" rtlCol="0" anchor="t">
            <a:spAutoFit/>
          </a:bodyPr>
          <a:lstStyle/>
          <a:p>
            <a:pPr marL="302259" lvl="1" algn="l">
              <a:lnSpc>
                <a:spcPts val="3919"/>
              </a:lnSpc>
            </a:pPr>
            <a:r>
              <a:rPr lang="en-US" sz="2799" dirty="0">
                <a:latin typeface="Open Sans 1"/>
                <a:ea typeface="Open Sans 1"/>
                <a:cs typeface="Open Sans 1"/>
                <a:sym typeface="Open Sans 1"/>
              </a:rPr>
              <a:t>But, what about the </a:t>
            </a:r>
            <a:r>
              <a:rPr lang="en-US" sz="2799" b="1" dirty="0">
                <a:latin typeface="Open Sans 1"/>
                <a:ea typeface="Open Sans 1"/>
                <a:cs typeface="Open Sans 1"/>
                <a:sym typeface="Open Sans 1"/>
              </a:rPr>
              <a:t>functional group richness</a:t>
            </a:r>
            <a:r>
              <a:rPr lang="en-US" sz="2799" dirty="0">
                <a:latin typeface="Open Sans 1"/>
                <a:ea typeface="Open Sans 1"/>
                <a:cs typeface="Open Sans 1"/>
                <a:sym typeface="Open Sans 1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770</Words>
  <Application>Microsoft Macintosh PowerPoint</Application>
  <PresentationFormat>Custom</PresentationFormat>
  <Paragraphs>88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Canva Sans Italics</vt:lpstr>
      <vt:lpstr>League Gothic</vt:lpstr>
      <vt:lpstr>Open Sans 1 Bold</vt:lpstr>
      <vt:lpstr>Glacial Indifference Bold</vt:lpstr>
      <vt:lpstr>Open Sans 1</vt:lpstr>
      <vt:lpstr>Calibri</vt:lpstr>
      <vt:lpstr>Glacial Indifference</vt:lpstr>
      <vt:lpstr>Roboto</vt:lpstr>
      <vt:lpstr>Open Sans 2</vt:lpstr>
      <vt:lpstr>Chunk Five</vt:lpstr>
      <vt:lpstr>Arial</vt:lpstr>
      <vt:lpstr>Canva Sans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V2 Bird Biodiversity</dc:title>
  <cp:lastModifiedBy>Jackson Barratt Heitmann</cp:lastModifiedBy>
  <cp:revision>17</cp:revision>
  <dcterms:created xsi:type="dcterms:W3CDTF">2006-08-16T00:00:00Z</dcterms:created>
  <dcterms:modified xsi:type="dcterms:W3CDTF">2025-08-14T13:49:37Z</dcterms:modified>
  <dc:identifier>DAGP6qp0zdg</dc:identifier>
</cp:coreProperties>
</file>